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autoCompressPictures="0">
  <p:sldMasterIdLst>
    <p:sldMasterId id="2147483648" r:id="rId1"/>
  </p:sldMasterIdLst>
  <p:notesMasterIdLst>
    <p:notesMasterId r:id="rId19"/>
  </p:notesMasterIdLst>
  <p:handoutMasterIdLst>
    <p:handoutMasterId r:id="rId20"/>
  </p:handoutMasterIdLst>
  <p:sldIdLst>
    <p:sldId id="256" r:id="rId2"/>
    <p:sldId id="258" r:id="rId3"/>
    <p:sldId id="257" r:id="rId4"/>
    <p:sldId id="259" r:id="rId5"/>
    <p:sldId id="260" r:id="rId6"/>
    <p:sldId id="283" r:id="rId7"/>
    <p:sldId id="273" r:id="rId8"/>
    <p:sldId id="277" r:id="rId9"/>
    <p:sldId id="262" r:id="rId10"/>
    <p:sldId id="264" r:id="rId11"/>
    <p:sldId id="265" r:id="rId12"/>
    <p:sldId id="278" r:id="rId13"/>
    <p:sldId id="279" r:id="rId14"/>
    <p:sldId id="268" r:id="rId15"/>
    <p:sldId id="271" r:id="rId16"/>
    <p:sldId id="280" r:id="rId17"/>
    <p:sldId id="282" r:id="rId18"/>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4343"/>
    <a:srgbClr val="FFFFA7"/>
    <a:srgbClr val="FFFF66"/>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0" autoAdjust="0"/>
    <p:restoredTop sz="82590" autoAdjust="0"/>
  </p:normalViewPr>
  <p:slideViewPr>
    <p:cSldViewPr snapToGrid="0" snapToObjects="1">
      <p:cViewPr>
        <p:scale>
          <a:sx n="64" d="100"/>
          <a:sy n="64" d="100"/>
        </p:scale>
        <p:origin x="-2670" y="-25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0" d="100"/>
          <a:sy n="70" d="100"/>
        </p:scale>
        <p:origin x="-324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00B0F0"/>
            </a:solidFill>
          </c:spPr>
          <c:invertIfNegative val="0"/>
          <c:val>
            <c:numRef>
              <c:f>Sheet1!$F$5:$F$10</c:f>
              <c:numCache>
                <c:formatCode>General</c:formatCode>
                <c:ptCount val="6"/>
                <c:pt idx="0">
                  <c:v>4</c:v>
                </c:pt>
                <c:pt idx="1">
                  <c:v>5</c:v>
                </c:pt>
                <c:pt idx="2">
                  <c:v>6</c:v>
                </c:pt>
                <c:pt idx="3">
                  <c:v>7</c:v>
                </c:pt>
                <c:pt idx="4">
                  <c:v>8</c:v>
                </c:pt>
                <c:pt idx="5">
                  <c:v>20</c:v>
                </c:pt>
              </c:numCache>
            </c:numRef>
          </c:val>
        </c:ser>
        <c:dLbls>
          <c:showLegendKey val="0"/>
          <c:showVal val="0"/>
          <c:showCatName val="0"/>
          <c:showSerName val="0"/>
          <c:showPercent val="0"/>
          <c:showBubbleSize val="0"/>
        </c:dLbls>
        <c:gapWidth val="150"/>
        <c:axId val="37131776"/>
        <c:axId val="95218496"/>
      </c:barChart>
      <c:catAx>
        <c:axId val="37131776"/>
        <c:scaling>
          <c:orientation val="minMax"/>
        </c:scaling>
        <c:delete val="1"/>
        <c:axPos val="b"/>
        <c:majorTickMark val="out"/>
        <c:minorTickMark val="none"/>
        <c:tickLblPos val="nextTo"/>
        <c:crossAx val="95218496"/>
        <c:crosses val="autoZero"/>
        <c:auto val="1"/>
        <c:lblAlgn val="ctr"/>
        <c:lblOffset val="100"/>
        <c:noMultiLvlLbl val="0"/>
      </c:catAx>
      <c:valAx>
        <c:axId val="95218496"/>
        <c:scaling>
          <c:orientation val="minMax"/>
        </c:scaling>
        <c:delete val="1"/>
        <c:axPos val="l"/>
        <c:numFmt formatCode="General" sourceLinked="1"/>
        <c:majorTickMark val="out"/>
        <c:minorTickMark val="none"/>
        <c:tickLblPos val="nextTo"/>
        <c:crossAx val="37131776"/>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8AA7704-A86B-3941-A545-B3A3488EA8E0}" type="datetimeFigureOut">
              <a:rPr lang="en-US" smtClean="0"/>
              <a:t>7/23/2012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21273D-D747-B34A-9B78-90C3ED06AF5C}" type="slidenum">
              <a:rPr lang="en-US" smtClean="0"/>
              <a:t>‹#›</a:t>
            </a:fld>
            <a:endParaRPr lang="en-US"/>
          </a:p>
        </p:txBody>
      </p:sp>
    </p:spTree>
    <p:extLst>
      <p:ext uri="{BB962C8B-B14F-4D97-AF65-F5344CB8AC3E}">
        <p14:creationId xmlns:p14="http://schemas.microsoft.com/office/powerpoint/2010/main" val="41044447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9CE60C-AF30-8445-88A8-27E43571F3A5}" type="datetimeFigureOut">
              <a:rPr lang="en-US" smtClean="0"/>
              <a:t>7/23/2012</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98007-5C32-CA4A-945E-BB03CC315994}" type="slidenum">
              <a:rPr lang="en-US" smtClean="0"/>
              <a:t>‹#›</a:t>
            </a:fld>
            <a:endParaRPr lang="en-US"/>
          </a:p>
        </p:txBody>
      </p:sp>
    </p:spTree>
    <p:extLst>
      <p:ext uri="{BB962C8B-B14F-4D97-AF65-F5344CB8AC3E}">
        <p14:creationId xmlns:p14="http://schemas.microsoft.com/office/powerpoint/2010/main" val="410103550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98007-5C32-CA4A-945E-BB03CC315994}" type="slidenum">
              <a:rPr lang="en-US" smtClean="0"/>
              <a:t>2</a:t>
            </a:fld>
            <a:endParaRPr lang="en-US"/>
          </a:p>
        </p:txBody>
      </p:sp>
    </p:spTree>
    <p:extLst>
      <p:ext uri="{BB962C8B-B14F-4D97-AF65-F5344CB8AC3E}">
        <p14:creationId xmlns:p14="http://schemas.microsoft.com/office/powerpoint/2010/main" val="324790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98007-5C32-CA4A-945E-BB03CC315994}" type="slidenum">
              <a:rPr lang="en-US" smtClean="0"/>
              <a:t>4</a:t>
            </a:fld>
            <a:endParaRPr lang="en-US"/>
          </a:p>
        </p:txBody>
      </p:sp>
    </p:spTree>
    <p:extLst>
      <p:ext uri="{BB962C8B-B14F-4D97-AF65-F5344CB8AC3E}">
        <p14:creationId xmlns:p14="http://schemas.microsoft.com/office/powerpoint/2010/main" val="469018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8998007-5C32-CA4A-945E-BB03CC315994}" type="slidenum">
              <a:rPr lang="en-US" smtClean="0"/>
              <a:t>5</a:t>
            </a:fld>
            <a:endParaRPr lang="en-US"/>
          </a:p>
        </p:txBody>
      </p:sp>
    </p:spTree>
    <p:extLst>
      <p:ext uri="{BB962C8B-B14F-4D97-AF65-F5344CB8AC3E}">
        <p14:creationId xmlns:p14="http://schemas.microsoft.com/office/powerpoint/2010/main" val="4275974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98007-5C32-CA4A-945E-BB03CC315994}" type="slidenum">
              <a:rPr lang="en-US" smtClean="0"/>
              <a:t>7</a:t>
            </a:fld>
            <a:endParaRPr lang="en-US"/>
          </a:p>
        </p:txBody>
      </p:sp>
    </p:spTree>
    <p:extLst>
      <p:ext uri="{BB962C8B-B14F-4D97-AF65-F5344CB8AC3E}">
        <p14:creationId xmlns:p14="http://schemas.microsoft.com/office/powerpoint/2010/main" val="1597379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8998007-5C32-CA4A-945E-BB03CC315994}" type="slidenum">
              <a:rPr lang="en-US" smtClean="0"/>
              <a:t>18</a:t>
            </a:fld>
            <a:endParaRPr lang="en-US"/>
          </a:p>
        </p:txBody>
      </p:sp>
    </p:spTree>
    <p:extLst>
      <p:ext uri="{BB962C8B-B14F-4D97-AF65-F5344CB8AC3E}">
        <p14:creationId xmlns:p14="http://schemas.microsoft.com/office/powerpoint/2010/main" val="324790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711A9A-0587-C74D-BD6D-C6F2B0B022CF}" type="datetime1">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2084710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9DB326-B6F4-0348-97A7-FB4B9C67D8C9}" type="datetime1">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4288155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18E79-1509-974C-A272-650196CB57DC}" type="datetime1">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465193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240A54-BF3F-194A-B5A3-31C635ACD2BB}" type="datetime1">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1313589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52ED52-524D-B04B-BE07-5FE3535F8CD3}" type="datetime1">
              <a:rPr lang="en-US" smtClean="0"/>
              <a:t>7/23/2012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35066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CB35F2-0AD0-4C43-A503-763F37B049E1}" type="datetime1">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2554377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96A841-5033-B742-8C0F-F80D76844AA1}" type="datetime1">
              <a:rPr lang="en-US" smtClean="0"/>
              <a:t>7/23/2012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133513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39B5F3-6DD5-9547-A62F-43ACD9CE5FD3}" type="datetime1">
              <a:rPr lang="en-US" smtClean="0"/>
              <a:t>7/23/2012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447544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217F7A-3005-B444-9110-375864FC5381}" type="datetime1">
              <a:rPr lang="en-US" smtClean="0"/>
              <a:t>7/23/2012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427933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A00A5-8A38-D344-A81D-926E9AE82052}" type="datetime1">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246396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F2514C-63D6-F946-9F4F-405AE73828AC}" type="datetime1">
              <a:rPr lang="en-US" smtClean="0"/>
              <a:t>7/23/2012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6BD-03AD-0D4F-864F-1C6766B1E7AE}" type="slidenum">
              <a:rPr lang="en-US" smtClean="0"/>
              <a:t>‹#›</a:t>
            </a:fld>
            <a:endParaRPr lang="en-US"/>
          </a:p>
        </p:txBody>
      </p:sp>
    </p:spTree>
    <p:extLst>
      <p:ext uri="{BB962C8B-B14F-4D97-AF65-F5344CB8AC3E}">
        <p14:creationId xmlns:p14="http://schemas.microsoft.com/office/powerpoint/2010/main" val="1286690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7E03AA5-444B-8343-8AE9-B69EC07137AA}" type="datetime1">
              <a:rPr lang="en-US" smtClean="0"/>
              <a:t>7/23/2012</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66F06BD-03AD-0D4F-864F-1C6766B1E7AE}" type="slidenum">
              <a:rPr lang="en-US" smtClean="0"/>
              <a:t>‹#›</a:t>
            </a:fld>
            <a:endParaRPr lang="en-US"/>
          </a:p>
        </p:txBody>
      </p:sp>
    </p:spTree>
    <p:extLst>
      <p:ext uri="{BB962C8B-B14F-4D97-AF65-F5344CB8AC3E}">
        <p14:creationId xmlns:p14="http://schemas.microsoft.com/office/powerpoint/2010/main" val="1806117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www.hubspot.com/how-to-create-effective-calls-to-action/" TargetMode="Externa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hubspot.com/products/landing-pages/?source=hseb-ebooks-product-placement"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hyperlink" Target="http://www.hubspot.com/products/landing-pages/?source=hseb-ebooks-product-placement" TargetMode="External"/><Relationship Id="rId2" Type="http://schemas.openxmlformats.org/officeDocument/2006/relationships/hyperlink" Target="http://www.hubspot.com/products/analytics/?source=hseb-ebooks-product-placemen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hyperlink" Target="http://www.hubspot.com/products/analytics/?source=hseb-ebooks-product-placement" TargetMode="Externa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hyperlink" Target="http://bit.ly/Get-A-Demo-of-HS" TargetMode="Externa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hyperlink" Target="http://bit.ly/Get-A-Demo-of-H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twitter.com/aegal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blog.hubspot.com/blog/tabid/6307/bid/33402/A-Simple-Guide-to-Creating-Social-Media-Sharing-Links-for-Your-Ebooks.aspx"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flickr.com/creativecommons/"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procke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6923" y="5322603"/>
            <a:ext cx="2362958" cy="2922691"/>
          </a:xfrm>
          <a:prstGeom prst="rect">
            <a:avLst/>
          </a:prstGeom>
        </p:spPr>
      </p:pic>
      <p:sp>
        <p:nvSpPr>
          <p:cNvPr id="6" name="TextBox 5"/>
          <p:cNvSpPr txBox="1"/>
          <p:nvPr/>
        </p:nvSpPr>
        <p:spPr>
          <a:xfrm>
            <a:off x="1376983" y="3134633"/>
            <a:ext cx="4064447" cy="1692771"/>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COVER PAGE</a:t>
            </a:r>
          </a:p>
          <a:p>
            <a:r>
              <a:rPr lang="en-US" sz="3000" dirty="0" smtClean="0">
                <a:latin typeface="Tahoma" pitchFamily="34" charset="0"/>
                <a:ea typeface="Tahoma" pitchFamily="34" charset="0"/>
                <a:cs typeface="Tahoma" pitchFamily="34" charset="0"/>
              </a:rPr>
              <a:t>Place The Title of </a:t>
            </a:r>
            <a:br>
              <a:rPr lang="en-US" sz="3000" dirty="0" smtClean="0">
                <a:latin typeface="Tahoma" pitchFamily="34" charset="0"/>
                <a:ea typeface="Tahoma" pitchFamily="34" charset="0"/>
                <a:cs typeface="Tahoma" pitchFamily="34" charset="0"/>
              </a:rPr>
            </a:br>
            <a:r>
              <a:rPr lang="en-US" sz="3000" dirty="0" smtClean="0">
                <a:latin typeface="Tahoma" pitchFamily="34" charset="0"/>
                <a:ea typeface="Tahoma" pitchFamily="34" charset="0"/>
                <a:cs typeface="Tahoma" pitchFamily="34" charset="0"/>
              </a:rPr>
              <a:t>Your Ebook Here</a:t>
            </a:r>
            <a:endParaRPr lang="en-US" sz="3000" dirty="0">
              <a:latin typeface="Tahoma" pitchFamily="34" charset="0"/>
              <a:ea typeface="Tahoma" pitchFamily="34" charset="0"/>
              <a:cs typeface="Tahoma" pitchFamily="34" charset="0"/>
            </a:endParaRPr>
          </a:p>
        </p:txBody>
      </p:sp>
      <p:sp>
        <p:nvSpPr>
          <p:cNvPr id="2" name="Rectangle 1"/>
          <p:cNvSpPr/>
          <p:nvPr/>
        </p:nvSpPr>
        <p:spPr>
          <a:xfrm>
            <a:off x="0" y="14990"/>
            <a:ext cx="6858000" cy="9039069"/>
          </a:xfrm>
          <a:prstGeom prst="rect">
            <a:avLst/>
          </a:prstGeom>
          <a:noFill/>
          <a:ln w="190500">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940237">
            <a:off x="4469523" y="5025175"/>
            <a:ext cx="1845091" cy="1477328"/>
          </a:xfrm>
          <a:prstGeom prst="rect">
            <a:avLst/>
          </a:prstGeom>
          <a:solidFill>
            <a:srgbClr val="FFFFA7"/>
          </a:solidFill>
          <a:effectLst>
            <a:outerShdw blurRad="317500" dist="2794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cxnSp>
        <p:nvCxnSpPr>
          <p:cNvPr id="3" name="Straight Arrow Connector 2"/>
          <p:cNvCxnSpPr/>
          <p:nvPr/>
        </p:nvCxnSpPr>
        <p:spPr>
          <a:xfrm flipH="1">
            <a:off x="4431908" y="6649283"/>
            <a:ext cx="1204394" cy="39523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rot="944614">
            <a:off x="4533458" y="5286471"/>
            <a:ext cx="1932134"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ebook cover image here.</a:t>
            </a:r>
            <a:endParaRPr lang="en-US" sz="2000" dirty="0">
              <a:latin typeface="Lucida Grande" pitchFamily="2" charset="0"/>
              <a:ea typeface="Tahoma" pitchFamily="34" charset="0"/>
              <a:cs typeface="Lucida Grande" pitchFamily="2" charset="0"/>
            </a:endParaRPr>
          </a:p>
        </p:txBody>
      </p:sp>
      <p:pic>
        <p:nvPicPr>
          <p:cNvPr id="1026" name="Picture 2" descr="C:\Users\mgeorgieva.HUBSPOT\Desktop\hubspot_logo_PN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6814" y="602317"/>
            <a:ext cx="1491054" cy="566911"/>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p:cNvSpPr txBox="1"/>
          <p:nvPr/>
        </p:nvSpPr>
        <p:spPr>
          <a:xfrm rot="20652374">
            <a:off x="2120811" y="830787"/>
            <a:ext cx="1748793" cy="1200329"/>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p:txBody>
      </p:sp>
      <p:cxnSp>
        <p:nvCxnSpPr>
          <p:cNvPr id="25" name="Straight Arrow Connector 24"/>
          <p:cNvCxnSpPr/>
          <p:nvPr/>
        </p:nvCxnSpPr>
        <p:spPr>
          <a:xfrm flipV="1">
            <a:off x="3829881" y="1034321"/>
            <a:ext cx="817070" cy="59960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rot="20772869">
            <a:off x="2290133" y="870579"/>
            <a:ext cx="1567819"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company logo here.</a:t>
            </a:r>
            <a:endParaRPr lang="en-US" sz="2000" dirty="0">
              <a:latin typeface="Lucida Grande" pitchFamily="2" charset="0"/>
              <a:ea typeface="Tahoma" pitchFamily="34" charset="0"/>
              <a:cs typeface="Lucida Grande" pitchFamily="2" charset="0"/>
            </a:endParaRPr>
          </a:p>
        </p:txBody>
      </p:sp>
      <p:sp>
        <p:nvSpPr>
          <p:cNvPr id="29" name="Oval 28"/>
          <p:cNvSpPr/>
          <p:nvPr/>
        </p:nvSpPr>
        <p:spPr>
          <a:xfrm>
            <a:off x="3117956" y="60231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5554064" y="4941156"/>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5247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p:cNvCxnSpPr/>
          <p:nvPr/>
        </p:nvCxnSpPr>
        <p:spPr>
          <a:xfrm flipH="1" flipV="1">
            <a:off x="2387531" y="5186143"/>
            <a:ext cx="1349115" cy="1693888"/>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306568" y="1128642"/>
            <a:ext cx="6064252" cy="3945583"/>
          </a:xfrm>
        </p:spPr>
        <p:txBody>
          <a:bodyPr>
            <a:normAutofit/>
          </a:bodyPr>
          <a:lstStyle/>
          <a:p>
            <a:pPr marL="0" indent="0">
              <a:buNone/>
            </a:pPr>
            <a:r>
              <a:rPr lang="en-US" sz="1700" dirty="0" smtClean="0">
                <a:latin typeface="Tahoma" pitchFamily="34" charset="0"/>
                <a:ea typeface="Tahoma" pitchFamily="34" charset="0"/>
                <a:cs typeface="Tahoma" pitchFamily="34" charset="0"/>
              </a:rPr>
              <a:t>Want to make sure you’re keeping your </a:t>
            </a:r>
            <a:r>
              <a:rPr lang="en-US" sz="1700" dirty="0" err="1" smtClean="0">
                <a:latin typeface="Tahoma" pitchFamily="34" charset="0"/>
                <a:ea typeface="Tahoma" pitchFamily="34" charset="0"/>
                <a:cs typeface="Tahoma" pitchFamily="34" charset="0"/>
              </a:rPr>
              <a:t>ebook</a:t>
            </a:r>
            <a:r>
              <a:rPr lang="en-US" sz="1700" dirty="0" smtClean="0">
                <a:latin typeface="Tahoma" pitchFamily="34" charset="0"/>
                <a:ea typeface="Tahoma" pitchFamily="34" charset="0"/>
                <a:cs typeface="Tahoma" pitchFamily="34" charset="0"/>
              </a:rPr>
              <a:t> exciting? Here are some areas to keep in mind:</a:t>
            </a:r>
            <a:br>
              <a:rPr lang="en-US" sz="1700" dirty="0" smtClean="0">
                <a:latin typeface="Tahoma" pitchFamily="34" charset="0"/>
                <a:ea typeface="Tahoma" pitchFamily="34" charset="0"/>
                <a:cs typeface="Tahoma" pitchFamily="34" charset="0"/>
              </a:rPr>
            </a:br>
            <a:endParaRPr lang="en-US" sz="1700" dirty="0" smtClean="0">
              <a:latin typeface="Tahoma" pitchFamily="34" charset="0"/>
              <a:ea typeface="Tahoma" pitchFamily="34" charset="0"/>
              <a:cs typeface="Tahoma" pitchFamily="34" charset="0"/>
            </a:endParaRPr>
          </a:p>
          <a:p>
            <a:pPr>
              <a:buFont typeface="Wingdings" pitchFamily="2" charset="2"/>
              <a:buChar char="ü"/>
            </a:pPr>
            <a:r>
              <a:rPr lang="en-US" sz="1700" dirty="0" smtClean="0">
                <a:latin typeface="Tahoma" pitchFamily="34" charset="0"/>
                <a:ea typeface="Tahoma" pitchFamily="34" charset="0"/>
                <a:cs typeface="Tahoma" pitchFamily="34" charset="0"/>
              </a:rPr>
              <a:t>Use </a:t>
            </a:r>
            <a:r>
              <a:rPr lang="en-US" sz="1700" dirty="0" smtClean="0">
                <a:solidFill>
                  <a:srgbClr val="00B0F0"/>
                </a:solidFill>
                <a:latin typeface="Tahoma" pitchFamily="34" charset="0"/>
                <a:ea typeface="Tahoma" pitchFamily="34" charset="0"/>
                <a:cs typeface="Tahoma" pitchFamily="34" charset="0"/>
              </a:rPr>
              <a:t>BUZZWORDS</a:t>
            </a:r>
            <a:r>
              <a:rPr lang="en-US" sz="1700" dirty="0" smtClean="0">
                <a:latin typeface="Tahoma" pitchFamily="34" charset="0"/>
                <a:ea typeface="Tahoma" pitchFamily="34" charset="0"/>
                <a:cs typeface="Tahoma" pitchFamily="34" charset="0"/>
              </a:rPr>
              <a:t> in </a:t>
            </a:r>
            <a:r>
              <a:rPr lang="en-US" sz="1700" dirty="0" smtClean="0">
                <a:latin typeface="Tahoma" pitchFamily="34" charset="0"/>
                <a:ea typeface="Tahoma" pitchFamily="34" charset="0"/>
                <a:cs typeface="Tahoma" pitchFamily="34" charset="0"/>
              </a:rPr>
              <a:t>the </a:t>
            </a:r>
            <a:r>
              <a:rPr lang="en-US" sz="1700" dirty="0" smtClean="0">
                <a:latin typeface="Tahoma" pitchFamily="34" charset="0"/>
                <a:ea typeface="Tahoma" pitchFamily="34" charset="0"/>
                <a:cs typeface="Tahoma" pitchFamily="34" charset="0"/>
              </a:rPr>
              <a:t>title that emphasize the value of your offer. Examples include adjectives like “amazing,” “awesome,” </a:t>
            </a:r>
            <a:r>
              <a:rPr lang="en-US" sz="1700" dirty="0" smtClean="0">
                <a:latin typeface="Tahoma" pitchFamily="34" charset="0"/>
                <a:ea typeface="Tahoma" pitchFamily="34" charset="0"/>
                <a:cs typeface="Tahoma" pitchFamily="34" charset="0"/>
              </a:rPr>
              <a:t>or </a:t>
            </a:r>
            <a:r>
              <a:rPr lang="en-US" sz="1700" dirty="0" smtClean="0">
                <a:latin typeface="Tahoma" pitchFamily="34" charset="0"/>
                <a:ea typeface="Tahoma" pitchFamily="34" charset="0"/>
                <a:cs typeface="Tahoma" pitchFamily="34" charset="0"/>
              </a:rPr>
              <a:t>“ultimate.”</a:t>
            </a:r>
            <a:r>
              <a:rPr lang="en-US" sz="1700" dirty="0" smtClean="0">
                <a:latin typeface="Tahoma" pitchFamily="34" charset="0"/>
                <a:ea typeface="Tahoma" pitchFamily="34" charset="0"/>
                <a:cs typeface="Tahoma" pitchFamily="34" charset="0"/>
              </a:rPr>
              <a:t/>
            </a:r>
            <a:br>
              <a:rPr lang="en-US" sz="1700" dirty="0" smtClean="0">
                <a:latin typeface="Tahoma" pitchFamily="34" charset="0"/>
                <a:ea typeface="Tahoma" pitchFamily="34" charset="0"/>
                <a:cs typeface="Tahoma" pitchFamily="34" charset="0"/>
              </a:rPr>
            </a:br>
            <a:endParaRPr lang="en-US" sz="1700" dirty="0" smtClean="0">
              <a:latin typeface="Tahoma" pitchFamily="34" charset="0"/>
              <a:ea typeface="Tahoma" pitchFamily="34" charset="0"/>
              <a:cs typeface="Tahoma" pitchFamily="34" charset="0"/>
            </a:endParaRPr>
          </a:p>
          <a:p>
            <a:pPr>
              <a:buFont typeface="Wingdings" pitchFamily="2" charset="2"/>
              <a:buChar char="ü"/>
            </a:pPr>
            <a:r>
              <a:rPr lang="en-US" sz="1700" dirty="0" smtClean="0">
                <a:latin typeface="Tahoma" pitchFamily="34" charset="0"/>
                <a:ea typeface="Tahoma" pitchFamily="34" charset="0"/>
                <a:cs typeface="Tahoma" pitchFamily="34" charset="0"/>
              </a:rPr>
              <a:t>Keep your format </a:t>
            </a:r>
            <a:r>
              <a:rPr lang="en-US" sz="1700" dirty="0" smtClean="0">
                <a:solidFill>
                  <a:srgbClr val="00B0F0"/>
                </a:solidFill>
                <a:latin typeface="Tahoma" pitchFamily="34" charset="0"/>
                <a:ea typeface="Tahoma" pitchFamily="34" charset="0"/>
                <a:cs typeface="Tahoma" pitchFamily="34" charset="0"/>
              </a:rPr>
              <a:t>CONSISTENT</a:t>
            </a:r>
            <a:r>
              <a:rPr lang="en-US" sz="1700" dirty="0" smtClean="0">
                <a:latin typeface="Tahoma" pitchFamily="34" charset="0"/>
                <a:ea typeface="Tahoma" pitchFamily="34" charset="0"/>
                <a:cs typeface="Tahoma" pitchFamily="34" charset="0"/>
              </a:rPr>
              <a:t> </a:t>
            </a:r>
            <a:r>
              <a:rPr lang="en-US" sz="1700" dirty="0">
                <a:latin typeface="Tahoma" pitchFamily="34" charset="0"/>
                <a:ea typeface="Tahoma" pitchFamily="34" charset="0"/>
                <a:cs typeface="Tahoma" pitchFamily="34" charset="0"/>
              </a:rPr>
              <a:t>so </a:t>
            </a:r>
            <a:r>
              <a:rPr lang="en-US" sz="1700" dirty="0" smtClean="0">
                <a:latin typeface="Tahoma" pitchFamily="34" charset="0"/>
                <a:ea typeface="Tahoma" pitchFamily="34" charset="0"/>
                <a:cs typeface="Tahoma" pitchFamily="34" charset="0"/>
              </a:rPr>
              <a:t>that you create a mental model for readers and enhance their understanding of the material.</a:t>
            </a:r>
            <a:br>
              <a:rPr lang="en-US" sz="1700" dirty="0" smtClean="0">
                <a:latin typeface="Tahoma" pitchFamily="34" charset="0"/>
                <a:ea typeface="Tahoma" pitchFamily="34" charset="0"/>
                <a:cs typeface="Tahoma" pitchFamily="34" charset="0"/>
              </a:rPr>
            </a:br>
            <a:endParaRPr lang="en-US" sz="1700" dirty="0" smtClean="0">
              <a:latin typeface="Tahoma" pitchFamily="34" charset="0"/>
              <a:ea typeface="Tahoma" pitchFamily="34" charset="0"/>
              <a:cs typeface="Tahoma" pitchFamily="34" charset="0"/>
            </a:endParaRPr>
          </a:p>
          <a:p>
            <a:pPr>
              <a:buFont typeface="Wingdings" pitchFamily="2" charset="2"/>
              <a:buChar char="ü"/>
            </a:pPr>
            <a:r>
              <a:rPr lang="en-US" sz="1700" dirty="0" smtClean="0">
                <a:latin typeface="Tahoma" pitchFamily="34" charset="0"/>
                <a:ea typeface="Tahoma" pitchFamily="34" charset="0"/>
                <a:cs typeface="Tahoma" pitchFamily="34" charset="0"/>
              </a:rPr>
              <a:t>When appropriate, make </a:t>
            </a:r>
            <a:r>
              <a:rPr lang="en-US" sz="1700" dirty="0" smtClean="0">
                <a:latin typeface="Tahoma" pitchFamily="34" charset="0"/>
                <a:ea typeface="Tahoma" pitchFamily="34" charset="0"/>
                <a:cs typeface="Tahoma" pitchFamily="34" charset="0"/>
              </a:rPr>
              <a:t>use </a:t>
            </a:r>
            <a:r>
              <a:rPr lang="en-US" sz="1700" dirty="0" smtClean="0">
                <a:latin typeface="Tahoma" pitchFamily="34" charset="0"/>
                <a:ea typeface="Tahoma" pitchFamily="34" charset="0"/>
                <a:cs typeface="Tahoma" pitchFamily="34" charset="0"/>
              </a:rPr>
              <a:t>of formatting</a:t>
            </a:r>
            <a:r>
              <a:rPr lang="en-US" sz="1700" dirty="0" smtClean="0">
                <a:latin typeface="Tahoma" pitchFamily="34" charset="0"/>
                <a:ea typeface="Tahoma" pitchFamily="34" charset="0"/>
                <a:cs typeface="Tahoma" pitchFamily="34" charset="0"/>
              </a:rPr>
              <a:t>, like</a:t>
            </a:r>
            <a:r>
              <a:rPr lang="en-US" sz="1700" dirty="0" smtClean="0">
                <a:latin typeface="Tahoma" pitchFamily="34" charset="0"/>
                <a:ea typeface="Tahoma" pitchFamily="34" charset="0"/>
                <a:cs typeface="Tahoma" pitchFamily="34" charset="0"/>
              </a:rPr>
              <a:t> </a:t>
            </a:r>
            <a:r>
              <a:rPr lang="en-US" sz="1700" dirty="0" smtClean="0">
                <a:latin typeface="Tahoma" pitchFamily="34" charset="0"/>
                <a:ea typeface="Tahoma" pitchFamily="34" charset="0"/>
                <a:cs typeface="Tahoma" pitchFamily="34" charset="0"/>
              </a:rPr>
              <a:t>bold, italics, and font size </a:t>
            </a:r>
            <a:r>
              <a:rPr lang="en-US" sz="1700" dirty="0" smtClean="0">
                <a:latin typeface="Tahoma" pitchFamily="34" charset="0"/>
                <a:ea typeface="Tahoma" pitchFamily="34" charset="0"/>
                <a:cs typeface="Tahoma" pitchFamily="34" charset="0"/>
              </a:rPr>
              <a:t>changes, </a:t>
            </a:r>
            <a:r>
              <a:rPr lang="en-US" sz="1700" dirty="0" smtClean="0">
                <a:latin typeface="Tahoma" pitchFamily="34" charset="0"/>
                <a:ea typeface="Tahoma" pitchFamily="34" charset="0"/>
                <a:cs typeface="Tahoma" pitchFamily="34" charset="0"/>
              </a:rPr>
              <a:t>to draw people’s eyes to your most </a:t>
            </a:r>
            <a:r>
              <a:rPr lang="en-US" sz="1700" dirty="0" smtClean="0">
                <a:latin typeface="Tahoma" pitchFamily="34" charset="0"/>
                <a:ea typeface="Tahoma" pitchFamily="34" charset="0"/>
                <a:cs typeface="Tahoma" pitchFamily="34" charset="0"/>
              </a:rPr>
              <a:t>important content</a:t>
            </a:r>
            <a:r>
              <a:rPr lang="en-US" sz="1700" dirty="0" smtClean="0">
                <a:latin typeface="Tahoma" pitchFamily="34" charset="0"/>
                <a:ea typeface="Tahoma" pitchFamily="34" charset="0"/>
                <a:cs typeface="Tahoma" pitchFamily="34" charset="0"/>
              </a:rPr>
              <a:t>.</a:t>
            </a:r>
          </a:p>
          <a:p>
            <a:pPr>
              <a:buFont typeface="Wingdings" pitchFamily="2" charset="2"/>
              <a:buChar char="ü"/>
            </a:pPr>
            <a:endParaRPr lang="en-US" sz="1700" dirty="0" smtClean="0">
              <a:latin typeface="Tahoma" pitchFamily="34" charset="0"/>
              <a:ea typeface="Tahoma" pitchFamily="34" charset="0"/>
              <a:cs typeface="Tahoma" pitchFamily="34" charset="0"/>
            </a:endParaRPr>
          </a:p>
        </p:txBody>
      </p:sp>
      <p:pic>
        <p:nvPicPr>
          <p:cNvPr id="10" name="Picture 9" descr="Twitter_squar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11" name="Picture 10" descr="facebook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12" name="Picture 11" descr="linkedin_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grpSp>
        <p:nvGrpSpPr>
          <p:cNvPr id="2" name="Group 1"/>
          <p:cNvGrpSpPr/>
          <p:nvPr/>
        </p:nvGrpSpPr>
        <p:grpSpPr>
          <a:xfrm rot="267411">
            <a:off x="3037763" y="5998854"/>
            <a:ext cx="2124773" cy="1525846"/>
            <a:chOff x="1015125" y="5772878"/>
            <a:chExt cx="2124773" cy="1525846"/>
          </a:xfrm>
        </p:grpSpPr>
        <p:sp>
          <p:nvSpPr>
            <p:cNvPr id="14" name="TextBox 13"/>
            <p:cNvSpPr txBox="1"/>
            <p:nvPr/>
          </p:nvSpPr>
          <p:spPr>
            <a:xfrm rot="728244">
              <a:off x="1015125" y="5821396"/>
              <a:ext cx="2124773"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5" name="TextBox 14"/>
            <p:cNvSpPr txBox="1"/>
            <p:nvPr/>
          </p:nvSpPr>
          <p:spPr>
            <a:xfrm rot="654702">
              <a:off x="1144560" y="6102425"/>
              <a:ext cx="1982316"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Highlight key tips with bullet points.</a:t>
              </a:r>
              <a:endParaRPr lang="en-US" sz="2000" dirty="0">
                <a:latin typeface="Lucida Grande" pitchFamily="2" charset="0"/>
                <a:ea typeface="Tahoma" pitchFamily="34" charset="0"/>
                <a:cs typeface="Lucida Grande" pitchFamily="2" charset="0"/>
              </a:endParaRPr>
            </a:p>
          </p:txBody>
        </p:sp>
        <p:sp>
          <p:nvSpPr>
            <p:cNvPr id="16" name="Oval 15"/>
            <p:cNvSpPr/>
            <p:nvPr/>
          </p:nvSpPr>
          <p:spPr>
            <a:xfrm>
              <a:off x="2488366" y="577287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3" name="TextBox 12"/>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18" name="TextBox 1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10</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021782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62213" y="177487"/>
            <a:ext cx="5710864" cy="2400657"/>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3:</a:t>
            </a:r>
          </a:p>
          <a:p>
            <a:r>
              <a:rPr lang="en-US" sz="3500" dirty="0" smtClean="0">
                <a:latin typeface="Tahoma" pitchFamily="34" charset="0"/>
                <a:ea typeface="Tahoma" pitchFamily="34" charset="0"/>
                <a:cs typeface="Tahoma" pitchFamily="34" charset="0"/>
              </a:rPr>
              <a:t>Optimizing </a:t>
            </a:r>
            <a:r>
              <a:rPr lang="en-US" sz="3500" dirty="0" err="1" smtClean="0">
                <a:latin typeface="Tahoma" pitchFamily="34" charset="0"/>
                <a:ea typeface="Tahoma" pitchFamily="34" charset="0"/>
                <a:cs typeface="Tahoma" pitchFamily="34" charset="0"/>
              </a:rPr>
              <a:t>Ebooks</a:t>
            </a:r>
            <a:r>
              <a:rPr lang="en-US" sz="3500" dirty="0" smtClean="0">
                <a:latin typeface="Tahoma" pitchFamily="34" charset="0"/>
                <a:ea typeface="Tahoma" pitchFamily="34" charset="0"/>
                <a:cs typeface="Tahoma" pitchFamily="34" charset="0"/>
              </a:rPr>
              <a:t> for </a:t>
            </a:r>
            <a:br>
              <a:rPr lang="en-US" sz="3500" dirty="0" smtClean="0">
                <a:latin typeface="Tahoma" pitchFamily="34" charset="0"/>
                <a:ea typeface="Tahoma" pitchFamily="34" charset="0"/>
                <a:cs typeface="Tahoma" pitchFamily="34" charset="0"/>
              </a:rPr>
            </a:br>
            <a:r>
              <a:rPr lang="en-US" sz="3500" dirty="0" smtClean="0">
                <a:latin typeface="Tahoma" pitchFamily="34" charset="0"/>
                <a:ea typeface="Tahoma" pitchFamily="34" charset="0"/>
                <a:cs typeface="Tahoma" pitchFamily="34" charset="0"/>
              </a:rPr>
              <a:t>Lead </a:t>
            </a:r>
            <a:r>
              <a:rPr lang="en-US" sz="3500" dirty="0" smtClean="0">
                <a:latin typeface="Tahoma" pitchFamily="34" charset="0"/>
                <a:ea typeface="Tahoma" pitchFamily="34" charset="0"/>
                <a:cs typeface="Tahoma" pitchFamily="34" charset="0"/>
              </a:rPr>
              <a:t>Generation &amp; Promotion</a:t>
            </a:r>
            <a:endParaRPr lang="en-US" sz="3500" dirty="0" smtClean="0">
              <a:latin typeface="Tahoma" pitchFamily="34" charset="0"/>
              <a:ea typeface="Tahoma" pitchFamily="34" charset="0"/>
              <a:cs typeface="Tahoma" pitchFamily="34" charset="0"/>
            </a:endParaRPr>
          </a:p>
        </p:txBody>
      </p:sp>
      <p:cxnSp>
        <p:nvCxnSpPr>
          <p:cNvPr id="14" name="Straight Arrow Connector 13"/>
          <p:cNvCxnSpPr/>
          <p:nvPr/>
        </p:nvCxnSpPr>
        <p:spPr>
          <a:xfrm flipH="1" flipV="1">
            <a:off x="4339155" y="460601"/>
            <a:ext cx="1469035" cy="603701"/>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flipH="1">
            <a:off x="5016449" y="2176162"/>
            <a:ext cx="783746" cy="989805"/>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340023" y="3164446"/>
            <a:ext cx="4352173" cy="3152173"/>
          </a:xfrm>
          <a:prstGeom prst="rect">
            <a:avLst/>
          </a:prstGeom>
          <a:solidFill>
            <a:schemeClr val="bg2"/>
          </a:solidFill>
          <a:ln w="101600" cmpd="dbl">
            <a:solidFill>
              <a:srgbClr val="00B0F0"/>
            </a:solidFill>
            <a:beve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p:cNvSpPr txBox="1"/>
          <p:nvPr/>
        </p:nvSpPr>
        <p:spPr>
          <a:xfrm>
            <a:off x="190119" y="6580916"/>
            <a:ext cx="5251311" cy="877163"/>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Make sure you’re keeping 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color scheme consistent. Use your company colors, and try not to use more than </a:t>
            </a:r>
            <a:r>
              <a:rPr lang="en-US" sz="1700" dirty="0" smtClean="0">
                <a:latin typeface="Tahoma" pitchFamily="34" charset="0"/>
                <a:ea typeface="Tahoma" pitchFamily="34" charset="0"/>
                <a:cs typeface="Tahoma" pitchFamily="34" charset="0"/>
              </a:rPr>
              <a:t>three to five </a:t>
            </a:r>
            <a:r>
              <a:rPr lang="en-US" sz="1700" dirty="0" smtClean="0">
                <a:latin typeface="Tahoma" pitchFamily="34" charset="0"/>
                <a:ea typeface="Tahoma" pitchFamily="34" charset="0"/>
                <a:cs typeface="Tahoma" pitchFamily="34" charset="0"/>
              </a:rPr>
              <a:t>colors in your layout.</a:t>
            </a:r>
            <a:endParaRPr lang="en-US" sz="1700" dirty="0">
              <a:latin typeface="Tahoma" pitchFamily="34" charset="0"/>
              <a:ea typeface="Tahoma" pitchFamily="34" charset="0"/>
              <a:cs typeface="Tahoma" pitchFamily="34" charset="0"/>
            </a:endParaRPr>
          </a:p>
        </p:txBody>
      </p:sp>
      <p:grpSp>
        <p:nvGrpSpPr>
          <p:cNvPr id="2" name="Group 1"/>
          <p:cNvGrpSpPr/>
          <p:nvPr/>
        </p:nvGrpSpPr>
        <p:grpSpPr>
          <a:xfrm>
            <a:off x="5041380" y="748687"/>
            <a:ext cx="1891831" cy="1663302"/>
            <a:chOff x="4780136" y="-1003809"/>
            <a:chExt cx="1891831" cy="1663302"/>
          </a:xfrm>
        </p:grpSpPr>
        <p:sp>
          <p:nvSpPr>
            <p:cNvPr id="16" name="TextBox 15"/>
            <p:cNvSpPr txBox="1"/>
            <p:nvPr/>
          </p:nvSpPr>
          <p:spPr>
            <a:xfrm rot="20652374">
              <a:off x="4780136" y="-817835"/>
              <a:ext cx="1681634"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7" name="TextBox 16"/>
            <p:cNvSpPr txBox="1"/>
            <p:nvPr/>
          </p:nvSpPr>
          <p:spPr>
            <a:xfrm rot="20772869">
              <a:off x="4847960" y="-729311"/>
              <a:ext cx="1824007"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Use the same 3-5 colors throughout.</a:t>
              </a:r>
              <a:endParaRPr lang="en-US" sz="2000" dirty="0">
                <a:latin typeface="Lucida Grande" pitchFamily="2" charset="0"/>
                <a:ea typeface="Tahoma" pitchFamily="34" charset="0"/>
                <a:cs typeface="Lucida Grande" pitchFamily="2" charset="0"/>
              </a:endParaRPr>
            </a:p>
          </p:txBody>
        </p:sp>
        <p:sp>
          <p:nvSpPr>
            <p:cNvPr id="19" name="Oval 18"/>
            <p:cNvSpPr/>
            <p:nvPr/>
          </p:nvSpPr>
          <p:spPr>
            <a:xfrm>
              <a:off x="5711833" y="-1003809"/>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5" name="TextBox 14"/>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11</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669266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Arrow Connector 25"/>
          <p:cNvCxnSpPr/>
          <p:nvPr/>
        </p:nvCxnSpPr>
        <p:spPr>
          <a:xfrm flipH="1" flipV="1">
            <a:off x="6104364" y="1648918"/>
            <a:ext cx="612556" cy="1336351"/>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pic>
        <p:nvPicPr>
          <p:cNvPr id="19" name="Picture 18" descr="Twitter_squar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20" name="Picture 19" descr="facebook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21" name="Picture 20" descr="linkedin_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grpSp>
        <p:nvGrpSpPr>
          <p:cNvPr id="9" name="Group 8"/>
          <p:cNvGrpSpPr/>
          <p:nvPr/>
        </p:nvGrpSpPr>
        <p:grpSpPr>
          <a:xfrm>
            <a:off x="257590" y="2593857"/>
            <a:ext cx="6843925" cy="4132853"/>
            <a:chOff x="257590" y="1604517"/>
            <a:chExt cx="6843925" cy="4132853"/>
          </a:xfrm>
        </p:grpSpPr>
        <p:grpSp>
          <p:nvGrpSpPr>
            <p:cNvPr id="17" name="Group 16"/>
            <p:cNvGrpSpPr/>
            <p:nvPr/>
          </p:nvGrpSpPr>
          <p:grpSpPr>
            <a:xfrm>
              <a:off x="467449" y="4043481"/>
              <a:ext cx="5636915" cy="1693889"/>
              <a:chOff x="2188564" y="5741620"/>
              <a:chExt cx="3796088" cy="1693889"/>
            </a:xfrm>
          </p:grpSpPr>
          <p:sp>
            <p:nvSpPr>
              <p:cNvPr id="10" name="Rectangle 9"/>
              <p:cNvSpPr/>
              <p:nvPr/>
            </p:nvSpPr>
            <p:spPr>
              <a:xfrm>
                <a:off x="2188564" y="5741620"/>
                <a:ext cx="3796088" cy="169388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305866" y="5886122"/>
                <a:ext cx="1869847" cy="1434866"/>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675100" y="6278396"/>
                <a:ext cx="1324491" cy="553998"/>
              </a:xfrm>
              <a:prstGeom prst="rect">
                <a:avLst/>
              </a:prstGeom>
              <a:noFill/>
            </p:spPr>
            <p:txBody>
              <a:bodyPr wrap="square" rtlCol="0">
                <a:spAutoFit/>
              </a:bodyPr>
              <a:lstStyle/>
              <a:p>
                <a:r>
                  <a:rPr lang="en-US" sz="3000" dirty="0" smtClean="0">
                    <a:solidFill>
                      <a:srgbClr val="00B0F0"/>
                    </a:solidFill>
                    <a:latin typeface="Tahoma" pitchFamily="34" charset="0"/>
                    <a:ea typeface="Tahoma" pitchFamily="34" charset="0"/>
                    <a:cs typeface="Tahoma" pitchFamily="34" charset="0"/>
                  </a:rPr>
                  <a:t>VISUAL</a:t>
                </a:r>
                <a:endParaRPr lang="en-US" sz="3000" dirty="0">
                  <a:solidFill>
                    <a:srgbClr val="00B0F0"/>
                  </a:solidFill>
                  <a:latin typeface="Tahoma" pitchFamily="34" charset="0"/>
                  <a:ea typeface="Tahoma" pitchFamily="34" charset="0"/>
                  <a:cs typeface="Tahoma" pitchFamily="34" charset="0"/>
                </a:endParaRPr>
              </a:p>
            </p:txBody>
          </p:sp>
          <p:sp>
            <p:nvSpPr>
              <p:cNvPr id="13" name="TextBox 12"/>
              <p:cNvSpPr txBox="1"/>
              <p:nvPr/>
            </p:nvSpPr>
            <p:spPr>
              <a:xfrm>
                <a:off x="4472486" y="6066822"/>
                <a:ext cx="1184098" cy="1015663"/>
              </a:xfrm>
              <a:prstGeom prst="rect">
                <a:avLst/>
              </a:prstGeom>
              <a:noFill/>
            </p:spPr>
            <p:txBody>
              <a:bodyPr wrap="square" rtlCol="0">
                <a:spAutoFit/>
              </a:bodyPr>
              <a:lstStyle/>
              <a:p>
                <a:r>
                  <a:rPr lang="en-US" sz="2000" dirty="0" smtClean="0">
                    <a:latin typeface="Tahoma" pitchFamily="34" charset="0"/>
                    <a:ea typeface="Tahoma" pitchFamily="34" charset="0"/>
                    <a:cs typeface="Tahoma" pitchFamily="34" charset="0"/>
                  </a:rPr>
                  <a:t>Text with </a:t>
                </a:r>
                <a:r>
                  <a:rPr lang="en-US" sz="2000" dirty="0" smtClean="0">
                    <a:latin typeface="Tahoma" pitchFamily="34" charset="0"/>
                    <a:ea typeface="Tahoma" pitchFamily="34" charset="0"/>
                    <a:cs typeface="Tahoma" pitchFamily="34" charset="0"/>
                    <a:hlinkClick r:id="rId5"/>
                  </a:rPr>
                  <a:t>a link to a landing page</a:t>
                </a:r>
                <a:endParaRPr lang="en-US" sz="2000" dirty="0">
                  <a:latin typeface="Tahoma" pitchFamily="34" charset="0"/>
                  <a:ea typeface="Tahoma" pitchFamily="34" charset="0"/>
                  <a:cs typeface="Tahoma" pitchFamily="34" charset="0"/>
                </a:endParaRPr>
              </a:p>
            </p:txBody>
          </p:sp>
        </p:grpSp>
        <p:sp>
          <p:nvSpPr>
            <p:cNvPr id="3" name="TextBox 2"/>
            <p:cNvSpPr txBox="1"/>
            <p:nvPr/>
          </p:nvSpPr>
          <p:spPr>
            <a:xfrm>
              <a:off x="257590" y="1604517"/>
              <a:ext cx="3421437" cy="218521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You clicked on </a:t>
              </a:r>
              <a:r>
                <a:rPr lang="en-US" sz="1700" dirty="0" smtClean="0">
                  <a:latin typeface="Tahoma" pitchFamily="34" charset="0"/>
                  <a:ea typeface="Tahoma" pitchFamily="34" charset="0"/>
                  <a:cs typeface="Tahoma" pitchFamily="34" charset="0"/>
                </a:rPr>
                <a:t>a </a:t>
              </a:r>
              <a:r>
                <a:rPr lang="en-US" sz="1700" dirty="0" smtClean="0">
                  <a:latin typeface="Tahoma" pitchFamily="34" charset="0"/>
                  <a:ea typeface="Tahoma" pitchFamily="34" charset="0"/>
                  <a:cs typeface="Tahoma" pitchFamily="34" charset="0"/>
                </a:rPr>
                <a:t>call-to-action before you </a:t>
              </a:r>
              <a:r>
                <a:rPr lang="en-US" sz="1700" dirty="0" smtClean="0">
                  <a:latin typeface="Tahoma" pitchFamily="34" charset="0"/>
                  <a:ea typeface="Tahoma" pitchFamily="34" charset="0"/>
                  <a:cs typeface="Tahoma" pitchFamily="34" charset="0"/>
                </a:rPr>
                <a:t>downloaded this </a:t>
              </a:r>
              <a:r>
                <a:rPr lang="en-US" sz="1700" dirty="0" smtClean="0">
                  <a:latin typeface="Tahoma" pitchFamily="34" charset="0"/>
                  <a:ea typeface="Tahoma" pitchFamily="34" charset="0"/>
                  <a:cs typeface="Tahoma" pitchFamily="34" charset="0"/>
                </a:rPr>
                <a:t>template</a:t>
              </a:r>
              <a:r>
                <a:rPr lang="en-US" sz="1700" dirty="0" smtClean="0">
                  <a:latin typeface="Tahoma" pitchFamily="34" charset="0"/>
                  <a:ea typeface="Tahoma" pitchFamily="34" charset="0"/>
                  <a:cs typeface="Tahoma" pitchFamily="34" charset="0"/>
                </a:rPr>
                <a:t>. Think about how you got here—you clicked on a call-to-action in an email, on a social media update or somewhere else.</a:t>
              </a:r>
            </a:p>
            <a:p>
              <a:endParaRPr lang="en-US" sz="1700" dirty="0">
                <a:latin typeface="Tahoma" pitchFamily="34" charset="0"/>
                <a:ea typeface="Tahoma" pitchFamily="34" charset="0"/>
                <a:cs typeface="Tahoma" pitchFamily="34" charset="0"/>
              </a:endParaRPr>
            </a:p>
            <a:p>
              <a:endParaRPr lang="en-US" sz="1700" dirty="0">
                <a:latin typeface="Tahoma" pitchFamily="34" charset="0"/>
                <a:ea typeface="Tahoma" pitchFamily="34" charset="0"/>
                <a:cs typeface="Tahoma" pitchFamily="34" charset="0"/>
              </a:endParaRPr>
            </a:p>
          </p:txBody>
        </p:sp>
        <p:grpSp>
          <p:nvGrpSpPr>
            <p:cNvPr id="8" name="Group 7"/>
            <p:cNvGrpSpPr/>
            <p:nvPr/>
          </p:nvGrpSpPr>
          <p:grpSpPr>
            <a:xfrm>
              <a:off x="4291176" y="1773567"/>
              <a:ext cx="2810339" cy="1994696"/>
              <a:chOff x="4291176" y="1773567"/>
              <a:chExt cx="2810339" cy="1994696"/>
            </a:xfrm>
          </p:grpSpPr>
          <p:cxnSp>
            <p:nvCxnSpPr>
              <p:cNvPr id="24" name="Straight Arrow Connector 23"/>
              <p:cNvCxnSpPr/>
              <p:nvPr/>
            </p:nvCxnSpPr>
            <p:spPr>
              <a:xfrm flipH="1">
                <a:off x="4390629" y="3087985"/>
                <a:ext cx="780978" cy="680278"/>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rot="513991">
                <a:off x="4291176" y="1773567"/>
                <a:ext cx="2424999"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478947">
                <a:off x="4384660" y="1853605"/>
                <a:ext cx="2716855"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Insert your </a:t>
                </a:r>
                <a:r>
                  <a:rPr lang="en-US" sz="2000" dirty="0" smtClean="0">
                    <a:latin typeface="Lucida Grande" pitchFamily="2" charset="0"/>
                    <a:ea typeface="Tahoma" pitchFamily="34" charset="0"/>
                    <a:cs typeface="Lucida Grande" pitchFamily="2" charset="0"/>
                  </a:rPr>
                  <a:t>text </a:t>
                </a:r>
                <a:br>
                  <a:rPr lang="en-US" sz="2000" dirty="0" smtClean="0">
                    <a:latin typeface="Lucida Grande" pitchFamily="2" charset="0"/>
                    <a:ea typeface="Tahoma" pitchFamily="34" charset="0"/>
                    <a:cs typeface="Lucida Grande" pitchFamily="2" charset="0"/>
                  </a:rPr>
                </a:br>
                <a:r>
                  <a:rPr lang="en-US" sz="2000" dirty="0" smtClean="0">
                    <a:latin typeface="Lucida Grande" pitchFamily="2" charset="0"/>
                    <a:ea typeface="Tahoma" pitchFamily="34" charset="0"/>
                    <a:cs typeface="Lucida Grande" pitchFamily="2" charset="0"/>
                  </a:rPr>
                  <a:t>&amp; visual CTAs throughout </a:t>
                </a:r>
                <a:br>
                  <a:rPr lang="en-US" sz="2000" dirty="0" smtClean="0">
                    <a:latin typeface="Lucida Grande" pitchFamily="2" charset="0"/>
                    <a:ea typeface="Tahoma" pitchFamily="34" charset="0"/>
                    <a:cs typeface="Lucida Grande" pitchFamily="2" charset="0"/>
                  </a:rPr>
                </a:br>
                <a:r>
                  <a:rPr lang="en-US" sz="2000" dirty="0" smtClean="0">
                    <a:latin typeface="Lucida Grande" pitchFamily="2" charset="0"/>
                    <a:ea typeface="Tahoma" pitchFamily="34" charset="0"/>
                    <a:cs typeface="Lucida Grande" pitchFamily="2" charset="0"/>
                  </a:rPr>
                  <a:t>your ebook.</a:t>
                </a:r>
                <a:endParaRPr lang="en-US" sz="2000" dirty="0">
                  <a:latin typeface="Lucida Grande" pitchFamily="2" charset="0"/>
                  <a:ea typeface="Tahoma" pitchFamily="34" charset="0"/>
                  <a:cs typeface="Lucida Grande" pitchFamily="2" charset="0"/>
                </a:endParaRPr>
              </a:p>
            </p:txBody>
          </p:sp>
          <p:sp>
            <p:nvSpPr>
              <p:cNvPr id="23" name="Oval 22"/>
              <p:cNvSpPr/>
              <p:nvPr/>
            </p:nvSpPr>
            <p:spPr>
              <a:xfrm>
                <a:off x="6476033" y="268692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22" name="TextBox 21"/>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25" name="TextBox 24"/>
          <p:cNvSpPr txBox="1"/>
          <p:nvPr/>
        </p:nvSpPr>
        <p:spPr>
          <a:xfrm>
            <a:off x="257589" y="930434"/>
            <a:ext cx="6218444" cy="1400383"/>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Place calls-to-action throughout your </a:t>
            </a:r>
            <a:r>
              <a:rPr lang="en-US" sz="1700" dirty="0">
                <a:latin typeface="Tahoma" pitchFamily="34" charset="0"/>
                <a:ea typeface="Tahoma" pitchFamily="34" charset="0"/>
                <a:cs typeface="Tahoma" pitchFamily="34" charset="0"/>
              </a:rPr>
              <a:t>ebook. A </a:t>
            </a:r>
            <a:r>
              <a:rPr lang="en-US" sz="1700" dirty="0">
                <a:solidFill>
                  <a:srgbClr val="00B0F0"/>
                </a:solidFill>
                <a:latin typeface="Tahoma" pitchFamily="34" charset="0"/>
                <a:ea typeface="Tahoma" pitchFamily="34" charset="0"/>
                <a:cs typeface="Tahoma" pitchFamily="34" charset="0"/>
                <a:hlinkClick r:id="rId5"/>
              </a:rPr>
              <a:t>call-to-action</a:t>
            </a:r>
            <a:r>
              <a:rPr lang="en-US" sz="1700" dirty="0">
                <a:latin typeface="Tahoma" pitchFamily="34" charset="0"/>
                <a:ea typeface="Tahoma" pitchFamily="34" charset="0"/>
                <a:cs typeface="Tahoma" pitchFamily="34" charset="0"/>
              </a:rPr>
              <a:t> is a link or visual object that entices the </a:t>
            </a:r>
            <a:r>
              <a:rPr lang="en-US" sz="1700" dirty="0" smtClean="0">
                <a:latin typeface="Tahoma" pitchFamily="34" charset="0"/>
                <a:ea typeface="Tahoma" pitchFamily="34" charset="0"/>
                <a:cs typeface="Tahoma" pitchFamily="34" charset="0"/>
              </a:rPr>
              <a:t>visitor to click and arrive on a page that will get them further engaged with your company. For instance, a call-to-action can lead to another offer, your annual conference, or even a product page.  </a:t>
            </a:r>
            <a:endParaRPr lang="en-US" sz="1700" dirty="0">
              <a:latin typeface="Tahoma" pitchFamily="34" charset="0"/>
              <a:ea typeface="Tahoma" pitchFamily="34" charset="0"/>
              <a:cs typeface="Tahoma" pitchFamily="34" charset="0"/>
            </a:endParaRPr>
          </a:p>
        </p:txBody>
      </p:sp>
      <p:sp>
        <p:nvSpPr>
          <p:cNvPr id="27" name="TextBox 26"/>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12</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611689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605834" y="1857003"/>
            <a:ext cx="4030692" cy="5030213"/>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B0F0"/>
              </a:solidFill>
            </a:endParaRPr>
          </a:p>
        </p:txBody>
      </p:sp>
      <p:grpSp>
        <p:nvGrpSpPr>
          <p:cNvPr id="5" name="Group 4"/>
          <p:cNvGrpSpPr/>
          <p:nvPr/>
        </p:nvGrpSpPr>
        <p:grpSpPr>
          <a:xfrm>
            <a:off x="2740745" y="3060085"/>
            <a:ext cx="3839953" cy="1736068"/>
            <a:chOff x="2740745" y="2385535"/>
            <a:chExt cx="3839953" cy="1736068"/>
          </a:xfrm>
        </p:grpSpPr>
        <p:sp>
          <p:nvSpPr>
            <p:cNvPr id="11" name="Rectangle 10"/>
            <p:cNvSpPr/>
            <p:nvPr/>
          </p:nvSpPr>
          <p:spPr>
            <a:xfrm>
              <a:off x="4234913" y="2816821"/>
              <a:ext cx="916364" cy="823763"/>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295287" y="2956977"/>
              <a:ext cx="960920" cy="553998"/>
            </a:xfrm>
            <a:prstGeom prst="rect">
              <a:avLst/>
            </a:prstGeom>
            <a:noFill/>
          </p:spPr>
          <p:txBody>
            <a:bodyPr wrap="square" rtlCol="0">
              <a:spAutoFit/>
            </a:bodyPr>
            <a:lstStyle/>
            <a:p>
              <a:r>
                <a:rPr lang="en-US" sz="1500" dirty="0" smtClean="0">
                  <a:solidFill>
                    <a:srgbClr val="00B0F0"/>
                  </a:solidFill>
                  <a:latin typeface="Lucida Grande" pitchFamily="2" charset="0"/>
                  <a:cs typeface="Lucida Grande" pitchFamily="2" charset="0"/>
                </a:rPr>
                <a:t>EBOOK COVER</a:t>
              </a:r>
              <a:endParaRPr lang="en-US" sz="1500" dirty="0">
                <a:solidFill>
                  <a:srgbClr val="00B0F0"/>
                </a:solidFill>
                <a:latin typeface="Lucida Grande" pitchFamily="2" charset="0"/>
                <a:cs typeface="Lucida Grande" pitchFamily="2" charset="0"/>
              </a:endParaRPr>
            </a:p>
          </p:txBody>
        </p:sp>
        <p:sp>
          <p:nvSpPr>
            <p:cNvPr id="13" name="TextBox 12"/>
            <p:cNvSpPr txBox="1"/>
            <p:nvPr/>
          </p:nvSpPr>
          <p:spPr>
            <a:xfrm>
              <a:off x="2740745" y="2816821"/>
              <a:ext cx="1576422" cy="553998"/>
            </a:xfrm>
            <a:prstGeom prst="rect">
              <a:avLst/>
            </a:prstGeom>
            <a:noFill/>
          </p:spPr>
          <p:txBody>
            <a:bodyPr wrap="square" rtlCol="0">
              <a:spAutoFit/>
            </a:bodyPr>
            <a:lstStyle/>
            <a:p>
              <a:r>
                <a:rPr lang="en-US" sz="1500" dirty="0" smtClean="0">
                  <a:solidFill>
                    <a:srgbClr val="434343"/>
                  </a:solidFill>
                  <a:latin typeface="Lucida Grande" pitchFamily="2" charset="0"/>
                  <a:cs typeface="Lucida Grande" pitchFamily="2" charset="0"/>
                </a:rPr>
                <a:t>DESCRIPTION </a:t>
              </a:r>
              <a:br>
                <a:rPr lang="en-US" sz="1500" dirty="0" smtClean="0">
                  <a:solidFill>
                    <a:srgbClr val="434343"/>
                  </a:solidFill>
                  <a:latin typeface="Lucida Grande" pitchFamily="2" charset="0"/>
                  <a:cs typeface="Lucida Grande" pitchFamily="2" charset="0"/>
                </a:rPr>
              </a:br>
              <a:r>
                <a:rPr lang="en-US" sz="1500" dirty="0" smtClean="0">
                  <a:solidFill>
                    <a:srgbClr val="434343"/>
                  </a:solidFill>
                  <a:latin typeface="Lucida Grande" pitchFamily="2" charset="0"/>
                  <a:cs typeface="Lucida Grande" pitchFamily="2" charset="0"/>
                </a:rPr>
                <a:t>OF EBOOK</a:t>
              </a:r>
              <a:endParaRPr lang="en-US" sz="1500" dirty="0">
                <a:solidFill>
                  <a:srgbClr val="434343"/>
                </a:solidFill>
                <a:latin typeface="Lucida Grande" pitchFamily="2" charset="0"/>
                <a:cs typeface="Lucida Grande" pitchFamily="2" charset="0"/>
              </a:endParaRPr>
            </a:p>
          </p:txBody>
        </p:sp>
        <p:sp>
          <p:nvSpPr>
            <p:cNvPr id="14" name="Rectangle 13"/>
            <p:cNvSpPr/>
            <p:nvPr/>
          </p:nvSpPr>
          <p:spPr>
            <a:xfrm>
              <a:off x="5366356" y="2816821"/>
              <a:ext cx="1135328" cy="239279"/>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5366356" y="3193510"/>
              <a:ext cx="1135328" cy="239279"/>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5366356" y="3541157"/>
              <a:ext cx="1135328" cy="239279"/>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5256207" y="2385535"/>
              <a:ext cx="1324491" cy="323165"/>
            </a:xfrm>
            <a:prstGeom prst="rect">
              <a:avLst/>
            </a:prstGeom>
            <a:noFill/>
          </p:spPr>
          <p:txBody>
            <a:bodyPr wrap="square" rtlCol="0">
              <a:spAutoFit/>
            </a:bodyPr>
            <a:lstStyle/>
            <a:p>
              <a:r>
                <a:rPr lang="en-US" sz="1500" dirty="0" smtClean="0">
                  <a:solidFill>
                    <a:srgbClr val="434343"/>
                  </a:solidFill>
                  <a:latin typeface="Lucida Grande" pitchFamily="2" charset="0"/>
                  <a:cs typeface="Lucida Grande" pitchFamily="2" charset="0"/>
                </a:rPr>
                <a:t>FORM</a:t>
              </a:r>
              <a:endParaRPr lang="en-US" sz="1500" dirty="0">
                <a:solidFill>
                  <a:srgbClr val="434343"/>
                </a:solidFill>
                <a:latin typeface="Lucida Grande" pitchFamily="2" charset="0"/>
                <a:cs typeface="Lucida Grande" pitchFamily="2" charset="0"/>
              </a:endParaRPr>
            </a:p>
          </p:txBody>
        </p:sp>
        <p:grpSp>
          <p:nvGrpSpPr>
            <p:cNvPr id="18" name="Group 17"/>
            <p:cNvGrpSpPr/>
            <p:nvPr/>
          </p:nvGrpSpPr>
          <p:grpSpPr>
            <a:xfrm>
              <a:off x="5370475" y="3912946"/>
              <a:ext cx="607199" cy="208657"/>
              <a:chOff x="2188564" y="5336890"/>
              <a:chExt cx="3796088" cy="1693889"/>
            </a:xfrm>
          </p:grpSpPr>
          <p:sp>
            <p:nvSpPr>
              <p:cNvPr id="19" name="Rectangle 18"/>
              <p:cNvSpPr/>
              <p:nvPr/>
            </p:nvSpPr>
            <p:spPr>
              <a:xfrm>
                <a:off x="2188564" y="5336890"/>
                <a:ext cx="3796088" cy="169388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2305866" y="5466402"/>
                <a:ext cx="1869847" cy="1434866"/>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31" name="TextBox 30"/>
          <p:cNvSpPr txBox="1"/>
          <p:nvPr/>
        </p:nvSpPr>
        <p:spPr>
          <a:xfrm>
            <a:off x="259504" y="1824027"/>
            <a:ext cx="2055627" cy="453970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Your </a:t>
            </a:r>
            <a:r>
              <a:rPr lang="en-US" sz="1700" dirty="0" smtClean="0">
                <a:latin typeface="Tahoma" pitchFamily="34" charset="0"/>
                <a:ea typeface="Tahoma" pitchFamily="34" charset="0"/>
                <a:cs typeface="Tahoma" pitchFamily="34" charset="0"/>
              </a:rPr>
              <a:t>ebook </a:t>
            </a:r>
            <a:r>
              <a:rPr lang="en-US" sz="1700" dirty="0" smtClean="0">
                <a:latin typeface="Tahoma" pitchFamily="34" charset="0"/>
                <a:ea typeface="Tahoma" pitchFamily="34" charset="0"/>
                <a:cs typeface="Tahoma" pitchFamily="34" charset="0"/>
              </a:rPr>
              <a:t>should be available on a </a:t>
            </a:r>
            <a:r>
              <a:rPr lang="en-US" sz="1700" dirty="0" smtClean="0">
                <a:latin typeface="Tahoma" pitchFamily="34" charset="0"/>
                <a:ea typeface="Tahoma" pitchFamily="34" charset="0"/>
                <a:cs typeface="Tahoma" pitchFamily="34" charset="0"/>
                <a:hlinkClick r:id="rId2"/>
              </a:rPr>
              <a:t>landing page </a:t>
            </a:r>
            <a:r>
              <a:rPr lang="en-US" sz="1700" dirty="0" smtClean="0">
                <a:latin typeface="Tahoma" pitchFamily="34" charset="0"/>
                <a:ea typeface="Tahoma" pitchFamily="34" charset="0"/>
                <a:cs typeface="Tahoma" pitchFamily="34" charset="0"/>
              </a:rPr>
              <a:t>on your site. This is </a:t>
            </a:r>
            <a:r>
              <a:rPr lang="en-US" sz="1700" dirty="0" smtClean="0">
                <a:latin typeface="Tahoma" pitchFamily="34" charset="0"/>
                <a:ea typeface="Tahoma" pitchFamily="34" charset="0"/>
                <a:cs typeface="Tahoma" pitchFamily="34" charset="0"/>
              </a:rPr>
              <a:t>a web page that describes your offer and provides a form with contact information that visitors need to fill out in order to access your ebook. For instance, you went through this landing page to access this template. </a:t>
            </a:r>
            <a:endParaRPr lang="en-US" sz="1700" dirty="0">
              <a:latin typeface="Tahoma" pitchFamily="34" charset="0"/>
              <a:ea typeface="Tahoma" pitchFamily="34" charset="0"/>
              <a:cs typeface="Tahoma" pitchFamily="34" charset="0"/>
            </a:endParaRPr>
          </a:p>
        </p:txBody>
      </p:sp>
      <p:pic>
        <p:nvPicPr>
          <p:cNvPr id="22" name="Picture 21" descr="Twitter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23" name="Picture 22" descr="facebook_squar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24" name="Picture 23" descr="linkedin_logo.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sp>
        <p:nvSpPr>
          <p:cNvPr id="29" name="TextBox 28"/>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37" name="TextBox 36"/>
          <p:cNvSpPr txBox="1"/>
          <p:nvPr/>
        </p:nvSpPr>
        <p:spPr>
          <a:xfrm>
            <a:off x="2605834" y="2206287"/>
            <a:ext cx="4030691" cy="323165"/>
          </a:xfrm>
          <a:prstGeom prst="rect">
            <a:avLst/>
          </a:prstGeom>
          <a:noFill/>
        </p:spPr>
        <p:txBody>
          <a:bodyPr wrap="square" rtlCol="0">
            <a:spAutoFit/>
          </a:bodyPr>
          <a:lstStyle/>
          <a:p>
            <a:pPr algn="ctr"/>
            <a:r>
              <a:rPr lang="en-US" sz="1500" dirty="0" smtClean="0">
                <a:solidFill>
                  <a:srgbClr val="434343"/>
                </a:solidFill>
                <a:latin typeface="Lucida Grande" pitchFamily="2" charset="0"/>
                <a:cs typeface="Lucida Grande" pitchFamily="2" charset="0"/>
              </a:rPr>
              <a:t>LANDING PAGE VISUALIZATION</a:t>
            </a:r>
            <a:endParaRPr lang="en-US" sz="1500" dirty="0">
              <a:solidFill>
                <a:srgbClr val="434343"/>
              </a:solidFill>
              <a:latin typeface="Lucida Grande" pitchFamily="2" charset="0"/>
              <a:cs typeface="Lucida Grande" pitchFamily="2" charset="0"/>
            </a:endParaRPr>
          </a:p>
        </p:txBody>
      </p:sp>
      <p:cxnSp>
        <p:nvCxnSpPr>
          <p:cNvPr id="36" name="Straight Arrow Connector 35"/>
          <p:cNvCxnSpPr/>
          <p:nvPr/>
        </p:nvCxnSpPr>
        <p:spPr>
          <a:xfrm flipV="1">
            <a:off x="2143593" y="6499366"/>
            <a:ext cx="1019681" cy="725893"/>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rot="940237">
            <a:off x="304812" y="6714986"/>
            <a:ext cx="1845091"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34" name="TextBox 33"/>
          <p:cNvSpPr txBox="1"/>
          <p:nvPr/>
        </p:nvSpPr>
        <p:spPr>
          <a:xfrm rot="944614">
            <a:off x="372389" y="6836366"/>
            <a:ext cx="1741780"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ebook on </a:t>
            </a:r>
            <a:br>
              <a:rPr lang="en-US" sz="2000" dirty="0" smtClean="0">
                <a:latin typeface="Lucida Grande" pitchFamily="2" charset="0"/>
                <a:ea typeface="Tahoma" pitchFamily="34" charset="0"/>
                <a:cs typeface="Lucida Grande" pitchFamily="2" charset="0"/>
              </a:rPr>
            </a:br>
            <a:r>
              <a:rPr lang="en-US" sz="2000" dirty="0" smtClean="0">
                <a:latin typeface="Lucida Grande" pitchFamily="2" charset="0"/>
                <a:ea typeface="Tahoma" pitchFamily="34" charset="0"/>
                <a:cs typeface="Lucida Grande" pitchFamily="2" charset="0"/>
              </a:rPr>
              <a:t>a landing page.</a:t>
            </a:r>
            <a:endParaRPr lang="en-US" sz="2000" dirty="0">
              <a:latin typeface="Lucida Grande" pitchFamily="2" charset="0"/>
              <a:ea typeface="Tahoma" pitchFamily="34" charset="0"/>
              <a:cs typeface="Lucida Grande" pitchFamily="2" charset="0"/>
            </a:endParaRPr>
          </a:p>
        </p:txBody>
      </p:sp>
      <p:sp>
        <p:nvSpPr>
          <p:cNvPr id="35" name="Oval 34"/>
          <p:cNvSpPr/>
          <p:nvPr/>
        </p:nvSpPr>
        <p:spPr>
          <a:xfrm>
            <a:off x="1074654" y="6587013"/>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13</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850010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flipH="1" flipV="1">
            <a:off x="3896639" y="3657600"/>
            <a:ext cx="193762" cy="859003"/>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243280" y="494670"/>
            <a:ext cx="3354360" cy="5097134"/>
          </a:xfrm>
          <a:ln>
            <a:noFill/>
          </a:ln>
        </p:spPr>
        <p:txBody>
          <a:bodyPr>
            <a:noAutofit/>
          </a:bodyPr>
          <a:lstStyle/>
          <a:p>
            <a:pPr marL="0" indent="0">
              <a:buNone/>
            </a:pPr>
            <a:r>
              <a:rPr lang="en-US" sz="1700" dirty="0" smtClean="0">
                <a:solidFill>
                  <a:srgbClr val="434343"/>
                </a:solidFill>
                <a:latin typeface="Tahoma" pitchFamily="34" charset="0"/>
                <a:ea typeface="Tahoma" pitchFamily="34" charset="0"/>
                <a:cs typeface="Tahoma" pitchFamily="34" charset="0"/>
              </a:rPr>
              <a:t/>
            </a:r>
            <a:br>
              <a:rPr lang="en-US" sz="1700" dirty="0" smtClean="0">
                <a:solidFill>
                  <a:srgbClr val="434343"/>
                </a:solidFill>
                <a:latin typeface="Tahoma" pitchFamily="34" charset="0"/>
                <a:ea typeface="Tahoma" pitchFamily="34" charset="0"/>
                <a:cs typeface="Tahoma" pitchFamily="34" charset="0"/>
              </a:rPr>
            </a:br>
            <a:r>
              <a:rPr lang="en-US" sz="1700" dirty="0" smtClean="0">
                <a:solidFill>
                  <a:srgbClr val="434343"/>
                </a:solidFill>
                <a:latin typeface="Tahoma" pitchFamily="34" charset="0"/>
                <a:ea typeface="Tahoma" pitchFamily="34" charset="0"/>
                <a:cs typeface="Tahoma" pitchFamily="34" charset="0"/>
              </a:rPr>
              <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Advertise your new ebook on your website. Feature </a:t>
            </a:r>
            <a:r>
              <a:rPr lang="en-US" sz="1700" dirty="0">
                <a:solidFill>
                  <a:srgbClr val="434343"/>
                </a:solidFill>
                <a:latin typeface="Tahoma" pitchFamily="34" charset="0"/>
                <a:ea typeface="Tahoma" pitchFamily="34" charset="0"/>
                <a:cs typeface="Tahoma" pitchFamily="34" charset="0"/>
              </a:rPr>
              <a:t>a link to your offer’s landing </a:t>
            </a:r>
            <a:r>
              <a:rPr lang="en-US" sz="1700" dirty="0" smtClean="0">
                <a:solidFill>
                  <a:srgbClr val="434343"/>
                </a:solidFill>
                <a:latin typeface="Tahoma" pitchFamily="34" charset="0"/>
                <a:ea typeface="Tahoma" pitchFamily="34" charset="0"/>
                <a:cs typeface="Tahoma" pitchFamily="34" charset="0"/>
              </a:rPr>
              <a:t>page on your </a:t>
            </a:r>
            <a:r>
              <a:rPr lang="en-US" sz="1700" i="1" dirty="0" smtClean="0">
                <a:solidFill>
                  <a:srgbClr val="434343"/>
                </a:solidFill>
                <a:latin typeface="Tahoma" pitchFamily="34" charset="0"/>
                <a:ea typeface="Tahoma" pitchFamily="34" charset="0"/>
                <a:cs typeface="Tahoma" pitchFamily="34" charset="0"/>
              </a:rPr>
              <a:t>Resources</a:t>
            </a:r>
            <a:r>
              <a:rPr lang="en-US" sz="1700" dirty="0" smtClean="0">
                <a:solidFill>
                  <a:srgbClr val="434343"/>
                </a:solidFill>
                <a:latin typeface="Tahoma" pitchFamily="34" charset="0"/>
                <a:ea typeface="Tahoma" pitchFamily="34" charset="0"/>
                <a:cs typeface="Tahoma" pitchFamily="34" charset="0"/>
              </a:rPr>
              <a:t> page or even </a:t>
            </a:r>
            <a:r>
              <a:rPr lang="en-US" sz="1700" dirty="0">
                <a:solidFill>
                  <a:srgbClr val="434343"/>
                </a:solidFill>
                <a:latin typeface="Tahoma" pitchFamily="34" charset="0"/>
                <a:ea typeface="Tahoma" pitchFamily="34" charset="0"/>
                <a:cs typeface="Tahoma" pitchFamily="34" charset="0"/>
              </a:rPr>
              <a:t>homepage.</a:t>
            </a:r>
          </a:p>
          <a:p>
            <a:pPr>
              <a:buFont typeface="Wingdings" pitchFamily="2" charset="2"/>
              <a:buChar char="ü"/>
            </a:pP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Promote your ebook through your blog. For instance, consider publishing </a:t>
            </a:r>
            <a:r>
              <a:rPr lang="en-US" sz="1700" dirty="0" smtClean="0">
                <a:solidFill>
                  <a:srgbClr val="434343"/>
                </a:solidFill>
                <a:latin typeface="Tahoma" pitchFamily="34" charset="0"/>
                <a:ea typeface="Tahoma" pitchFamily="34" charset="0"/>
                <a:cs typeface="Tahoma" pitchFamily="34" charset="0"/>
              </a:rPr>
              <a:t>an excerpt of your ebook </a:t>
            </a:r>
            <a:r>
              <a:rPr lang="en-US" sz="1700" dirty="0" smtClean="0">
                <a:solidFill>
                  <a:srgbClr val="434343"/>
                </a:solidFill>
                <a:latin typeface="Tahoma" pitchFamily="34" charset="0"/>
                <a:ea typeface="Tahoma" pitchFamily="34" charset="0"/>
                <a:cs typeface="Tahoma" pitchFamily="34" charset="0"/>
              </a:rPr>
              <a:t>as a blog post. Or write a separate blog article on the same topic as your ebook and link to it at the end of your piece to encourage readers to keep learning.</a:t>
            </a:r>
            <a:r>
              <a:rPr lang="en-US" sz="1700" dirty="0" smtClean="0">
                <a:solidFill>
                  <a:srgbClr val="434343"/>
                </a:solidFill>
                <a:latin typeface="Tahoma" pitchFamily="34" charset="0"/>
                <a:ea typeface="Tahoma" pitchFamily="34" charset="0"/>
                <a:cs typeface="Tahoma" pitchFamily="34" charset="0"/>
              </a:rPr>
              <a:t/>
            </a:r>
            <a:br>
              <a:rPr lang="en-US" sz="1700" dirty="0" smtClean="0">
                <a:solidFill>
                  <a:srgbClr val="434343"/>
                </a:solidFill>
                <a:latin typeface="Tahoma" pitchFamily="34" charset="0"/>
                <a:ea typeface="Tahoma" pitchFamily="34" charset="0"/>
                <a:cs typeface="Tahoma" pitchFamily="34" charset="0"/>
              </a:rPr>
            </a:br>
            <a:endParaRPr lang="en-US" sz="1700" dirty="0">
              <a:solidFill>
                <a:srgbClr val="434343"/>
              </a:solidFill>
              <a:latin typeface="Tahoma" pitchFamily="34" charset="0"/>
              <a:ea typeface="Tahoma" pitchFamily="34" charset="0"/>
              <a:cs typeface="Tahoma" pitchFamily="34" charset="0"/>
            </a:endParaRPr>
          </a:p>
        </p:txBody>
      </p:sp>
      <p:pic>
        <p:nvPicPr>
          <p:cNvPr id="12" name="Picture 11" descr="Twitter_squar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13" name="Picture 12" descr="facebook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14" name="Picture 13" descr="linkedin_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sp>
        <p:nvSpPr>
          <p:cNvPr id="17" name="TextBox 16"/>
          <p:cNvSpPr txBox="1"/>
          <p:nvPr/>
        </p:nvSpPr>
        <p:spPr>
          <a:xfrm rot="816259">
            <a:off x="3918111" y="4303434"/>
            <a:ext cx="2729763"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843643">
            <a:off x="4017084" y="4427235"/>
            <a:ext cx="2691469"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Feature screenshots if you are giving step-by-step instructions.</a:t>
            </a:r>
            <a:endParaRPr lang="en-US" sz="2000" dirty="0">
              <a:latin typeface="Lucida Grande" pitchFamily="2" charset="0"/>
              <a:ea typeface="Tahoma" pitchFamily="34" charset="0"/>
              <a:cs typeface="Lucida Grande" pitchFamily="2" charset="0"/>
            </a:endParaRPr>
          </a:p>
        </p:txBody>
      </p:sp>
      <p:sp>
        <p:nvSpPr>
          <p:cNvPr id="21" name="Oval 20"/>
          <p:cNvSpPr/>
          <p:nvPr/>
        </p:nvSpPr>
        <p:spPr>
          <a:xfrm>
            <a:off x="6357505" y="5591804"/>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22" name="Rectangle 21"/>
          <p:cNvSpPr/>
          <p:nvPr/>
        </p:nvSpPr>
        <p:spPr>
          <a:xfrm>
            <a:off x="3747540" y="1358891"/>
            <a:ext cx="2933072" cy="2193777"/>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Content Placeholder 2"/>
          <p:cNvSpPr txBox="1">
            <a:spLocks/>
          </p:cNvSpPr>
          <p:nvPr/>
        </p:nvSpPr>
        <p:spPr>
          <a:xfrm>
            <a:off x="228289" y="5786674"/>
            <a:ext cx="6352669" cy="2675797"/>
          </a:xfrm>
          <a:prstGeom prst="rect">
            <a:avLst/>
          </a:prstGeom>
          <a:ln>
            <a:noFill/>
          </a:ln>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1700" dirty="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Send a segmented email to your community who have indicated an interest in receiving offers from your company.</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Leverage paid advertising and co-marketing partnerships that will help you promote your ebook to a new audience.</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Don’t forget to publish social media updates with a link to your ebook.</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endParaRPr lang="en-US" sz="1700" dirty="0" smtClean="0">
              <a:solidFill>
                <a:srgbClr val="434343"/>
              </a:solidFill>
              <a:latin typeface="Tahoma" pitchFamily="34" charset="0"/>
              <a:ea typeface="Tahoma" pitchFamily="34" charset="0"/>
              <a:cs typeface="Tahoma" pitchFamily="34" charset="0"/>
            </a:endParaRPr>
          </a:p>
        </p:txBody>
      </p:sp>
      <p:sp>
        <p:nvSpPr>
          <p:cNvPr id="24" name="TextBox 23"/>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14</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911241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rot="519827">
            <a:off x="4667245" y="2518329"/>
            <a:ext cx="1942358" cy="2308324"/>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a:p>
            <a:endParaRPr lang="en-US" dirty="0" smtClean="0"/>
          </a:p>
          <a:p>
            <a:endParaRPr lang="en-US" dirty="0" smtClean="0"/>
          </a:p>
          <a:p>
            <a:endParaRPr lang="en-US" dirty="0"/>
          </a:p>
        </p:txBody>
      </p:sp>
      <p:sp>
        <p:nvSpPr>
          <p:cNvPr id="34" name="TextBox 33"/>
          <p:cNvSpPr txBox="1"/>
          <p:nvPr/>
        </p:nvSpPr>
        <p:spPr>
          <a:xfrm rot="540632">
            <a:off x="4708557" y="2714400"/>
            <a:ext cx="1950206" cy="1938992"/>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hlinkClick r:id="rId2"/>
              </a:rPr>
              <a:t>Track</a:t>
            </a:r>
            <a:r>
              <a:rPr lang="en-US" sz="2000" dirty="0" smtClean="0">
                <a:latin typeface="Lucida Grande" pitchFamily="2" charset="0"/>
                <a:ea typeface="Tahoma" pitchFamily="34" charset="0"/>
                <a:cs typeface="Lucida Grande" pitchFamily="2" charset="0"/>
              </a:rPr>
              <a:t> leads &amp; customers emerging from your ebook downloads.</a:t>
            </a:r>
            <a:endParaRPr lang="en-US" sz="2000" dirty="0">
              <a:latin typeface="Lucida Grande" pitchFamily="2" charset="0"/>
              <a:ea typeface="Tahoma" pitchFamily="34" charset="0"/>
              <a:cs typeface="Lucida Grande" pitchFamily="2" charset="0"/>
            </a:endParaRPr>
          </a:p>
        </p:txBody>
      </p:sp>
      <p:sp>
        <p:nvSpPr>
          <p:cNvPr id="35" name="Oval 34"/>
          <p:cNvSpPr/>
          <p:nvPr/>
        </p:nvSpPr>
        <p:spPr>
          <a:xfrm>
            <a:off x="5149121" y="229104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04804" y="5985401"/>
            <a:ext cx="4986724" cy="192360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Ensure that you have </a:t>
            </a:r>
            <a:r>
              <a:rPr lang="en-US" sz="1700" dirty="0" smtClean="0">
                <a:latin typeface="Tahoma" pitchFamily="34" charset="0"/>
                <a:ea typeface="Tahoma" pitchFamily="34" charset="0"/>
                <a:cs typeface="Tahoma" pitchFamily="34" charset="0"/>
                <a:hlinkClick r:id="rId2"/>
              </a:rPr>
              <a:t>marketing analytics </a:t>
            </a:r>
            <a:r>
              <a:rPr lang="en-US" sz="1700" dirty="0" smtClean="0">
                <a:latin typeface="Tahoma" pitchFamily="34" charset="0"/>
                <a:ea typeface="Tahoma" pitchFamily="34" charset="0"/>
                <a:cs typeface="Tahoma" pitchFamily="34" charset="0"/>
              </a:rPr>
              <a:t>in place that measure the success of 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You need to have access to </a:t>
            </a:r>
            <a:r>
              <a:rPr lang="en-US" sz="1700" dirty="0" smtClean="0">
                <a:latin typeface="Tahoma" pitchFamily="34" charset="0"/>
                <a:ea typeface="Tahoma" pitchFamily="34" charset="0"/>
                <a:cs typeface="Tahoma" pitchFamily="34" charset="0"/>
                <a:hlinkClick r:id="rId3"/>
              </a:rPr>
              <a:t>landing page analytics </a:t>
            </a:r>
            <a:r>
              <a:rPr lang="en-US" sz="1700" dirty="0" smtClean="0">
                <a:latin typeface="Tahoma" pitchFamily="34" charset="0"/>
                <a:ea typeface="Tahoma" pitchFamily="34" charset="0"/>
                <a:cs typeface="Tahoma" pitchFamily="34" charset="0"/>
              </a:rPr>
              <a:t>that give you insights into how many people downloaded your ebook and how many of these people converted into opportunities and customers for your business.</a:t>
            </a:r>
            <a:endParaRPr lang="en-US" sz="1700" dirty="0">
              <a:latin typeface="Tahoma" pitchFamily="34" charset="0"/>
              <a:ea typeface="Tahoma" pitchFamily="34" charset="0"/>
              <a:cs typeface="Tahoma" pitchFamily="34" charset="0"/>
            </a:endParaRPr>
          </a:p>
        </p:txBody>
      </p:sp>
      <p:sp>
        <p:nvSpPr>
          <p:cNvPr id="22" name="TextBox 21"/>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a:t>
            </a:r>
            <a:r>
              <a:rPr lang="en-US" sz="4500" dirty="0" smtClean="0">
                <a:solidFill>
                  <a:srgbClr val="00B0F0"/>
                </a:solidFill>
                <a:latin typeface="Tahoma" pitchFamily="34" charset="0"/>
                <a:ea typeface="Tahoma" pitchFamily="34" charset="0"/>
                <a:cs typeface="Tahoma" pitchFamily="34" charset="0"/>
              </a:rPr>
              <a:t>4:</a:t>
            </a:r>
            <a:endParaRPr lang="en-US" sz="4500" dirty="0" smtClean="0">
              <a:solidFill>
                <a:srgbClr val="00B0F0"/>
              </a:solidFill>
              <a:latin typeface="Tahoma" pitchFamily="34" charset="0"/>
              <a:ea typeface="Tahoma" pitchFamily="34" charset="0"/>
              <a:cs typeface="Tahoma" pitchFamily="34" charset="0"/>
            </a:endParaRPr>
          </a:p>
          <a:p>
            <a:r>
              <a:rPr lang="en-US" sz="3500" dirty="0" smtClean="0">
                <a:latin typeface="Tahoma" pitchFamily="34" charset="0"/>
                <a:ea typeface="Tahoma" pitchFamily="34" charset="0"/>
                <a:cs typeface="Tahoma" pitchFamily="34" charset="0"/>
              </a:rPr>
              <a:t>Tracking Your </a:t>
            </a:r>
            <a:r>
              <a:rPr lang="en-US" sz="3500" dirty="0" err="1" smtClean="0">
                <a:latin typeface="Tahoma" pitchFamily="34" charset="0"/>
                <a:ea typeface="Tahoma" pitchFamily="34" charset="0"/>
                <a:cs typeface="Tahoma" pitchFamily="34" charset="0"/>
              </a:rPr>
              <a:t>Ebook’s</a:t>
            </a:r>
            <a:r>
              <a:rPr lang="en-US" sz="3500" dirty="0" smtClean="0">
                <a:latin typeface="Tahoma" pitchFamily="34" charset="0"/>
                <a:ea typeface="Tahoma" pitchFamily="34" charset="0"/>
                <a:cs typeface="Tahoma" pitchFamily="34" charset="0"/>
              </a:rPr>
              <a:t> Success</a:t>
            </a:r>
          </a:p>
        </p:txBody>
      </p:sp>
      <p:sp>
        <p:nvSpPr>
          <p:cNvPr id="43" name="Rectangle 42"/>
          <p:cNvSpPr/>
          <p:nvPr/>
        </p:nvSpPr>
        <p:spPr>
          <a:xfrm>
            <a:off x="379755" y="2497444"/>
            <a:ext cx="3962388" cy="305962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15</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166609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Arrow Connector 19"/>
          <p:cNvCxnSpPr/>
          <p:nvPr/>
        </p:nvCxnSpPr>
        <p:spPr>
          <a:xfrm flipH="1">
            <a:off x="4182256" y="2172450"/>
            <a:ext cx="444144" cy="840573"/>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pic>
        <p:nvPicPr>
          <p:cNvPr id="10" name="Picture 9" descr="Twitter_squar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11" name="Picture 10" descr="facebook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12" name="Picture 11" descr="linkedin_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sp>
        <p:nvSpPr>
          <p:cNvPr id="26" name="TextBox 25"/>
          <p:cNvSpPr txBox="1"/>
          <p:nvPr/>
        </p:nvSpPr>
        <p:spPr>
          <a:xfrm>
            <a:off x="260278" y="5762623"/>
            <a:ext cx="6503595" cy="1138773"/>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You can use </a:t>
            </a:r>
            <a:r>
              <a:rPr lang="en-US" sz="1700" dirty="0" smtClean="0">
                <a:latin typeface="Tahoma" pitchFamily="34" charset="0"/>
                <a:ea typeface="Tahoma" pitchFamily="34" charset="0"/>
                <a:cs typeface="Tahoma" pitchFamily="34" charset="0"/>
                <a:hlinkClick r:id="rId5"/>
              </a:rPr>
              <a:t>inbound </a:t>
            </a:r>
            <a:r>
              <a:rPr lang="en-US" sz="1700" dirty="0" smtClean="0">
                <a:latin typeface="Tahoma" pitchFamily="34" charset="0"/>
                <a:ea typeface="Tahoma" pitchFamily="34" charset="0"/>
                <a:cs typeface="Tahoma" pitchFamily="34" charset="0"/>
                <a:hlinkClick r:id="rId5"/>
              </a:rPr>
              <a:t>marketing software such as HubSpot</a:t>
            </a:r>
            <a:r>
              <a:rPr lang="en-US" sz="1700" dirty="0" smtClean="0">
                <a:latin typeface="Tahoma" pitchFamily="34" charset="0"/>
                <a:ea typeface="Tahoma" pitchFamily="34" charset="0"/>
                <a:cs typeface="Tahoma" pitchFamily="34" charset="0"/>
              </a:rPr>
              <a:t> to track the leads who downloaded your ebook</a:t>
            </a:r>
            <a:r>
              <a:rPr lang="en-US" sz="1700" dirty="0">
                <a:latin typeface="Tahoma" pitchFamily="34" charset="0"/>
                <a:ea typeface="Tahoma" pitchFamily="34" charset="0"/>
                <a:cs typeface="Tahoma" pitchFamily="34" charset="0"/>
              </a:rPr>
              <a:t> </a:t>
            </a:r>
            <a:r>
              <a:rPr lang="en-US" sz="1700" dirty="0" smtClean="0">
                <a:latin typeface="Tahoma" pitchFamily="34" charset="0"/>
                <a:ea typeface="Tahoma" pitchFamily="34" charset="0"/>
                <a:cs typeface="Tahoma" pitchFamily="34" charset="0"/>
              </a:rPr>
              <a:t>and converted on </a:t>
            </a:r>
            <a:r>
              <a:rPr lang="en-US" sz="1700" dirty="0" smtClean="0">
                <a:latin typeface="Tahoma" pitchFamily="34" charset="0"/>
                <a:ea typeface="Tahoma" pitchFamily="34" charset="0"/>
                <a:cs typeface="Tahoma" pitchFamily="34" charset="0"/>
              </a:rPr>
              <a:t>offers. In this way you are able to measure </a:t>
            </a:r>
            <a:r>
              <a:rPr lang="en-US" sz="1700" dirty="0" smtClean="0">
                <a:latin typeface="Tahoma" pitchFamily="34" charset="0"/>
                <a:ea typeface="Tahoma" pitchFamily="34" charset="0"/>
                <a:cs typeface="Tahoma" pitchFamily="34" charset="0"/>
              </a:rPr>
              <a:t>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a:t>
            </a:r>
            <a:r>
              <a:rPr lang="en-US" sz="1700" dirty="0" smtClean="0">
                <a:latin typeface="Tahoma" pitchFamily="34" charset="0"/>
                <a:ea typeface="Tahoma" pitchFamily="34" charset="0"/>
                <a:cs typeface="Tahoma" pitchFamily="34" charset="0"/>
              </a:rPr>
              <a:t>success!</a:t>
            </a:r>
            <a:endParaRPr lang="en-US" sz="1700" dirty="0" smtClean="0">
              <a:latin typeface="Tahoma" pitchFamily="34" charset="0"/>
              <a:ea typeface="Tahoma" pitchFamily="34" charset="0"/>
              <a:cs typeface="Tahoma" pitchFamily="34" charset="0"/>
            </a:endParaRPr>
          </a:p>
          <a:p>
            <a:endParaRPr lang="en-US" sz="1700" dirty="0">
              <a:latin typeface="Tahoma" pitchFamily="34" charset="0"/>
              <a:ea typeface="Tahoma" pitchFamily="34" charset="0"/>
              <a:cs typeface="Tahoma" pitchFamily="34" charset="0"/>
            </a:endParaRPr>
          </a:p>
        </p:txBody>
      </p:sp>
      <p:sp>
        <p:nvSpPr>
          <p:cNvPr id="18" name="TextBox 17"/>
          <p:cNvSpPr txBox="1"/>
          <p:nvPr/>
        </p:nvSpPr>
        <p:spPr>
          <a:xfrm rot="20933871">
            <a:off x="3195751" y="850762"/>
            <a:ext cx="2464769"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9" name="TextBox 18"/>
          <p:cNvSpPr txBox="1"/>
          <p:nvPr/>
        </p:nvSpPr>
        <p:spPr>
          <a:xfrm rot="20870724">
            <a:off x="3249232" y="1054568"/>
            <a:ext cx="2541885"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Use data &amp; charts to make a stron</a:t>
            </a:r>
            <a:r>
              <a:rPr lang="en-US" sz="2000" dirty="0" smtClean="0">
                <a:latin typeface="Lucida Grande" pitchFamily="2" charset="0"/>
                <a:ea typeface="Tahoma" pitchFamily="34" charset="0"/>
                <a:cs typeface="Lucida Grande" pitchFamily="2" charset="0"/>
              </a:rPr>
              <a:t>g argument.</a:t>
            </a:r>
            <a:endParaRPr lang="en-US" sz="2000" dirty="0">
              <a:latin typeface="Lucida Grande" pitchFamily="2" charset="0"/>
              <a:ea typeface="Tahoma" pitchFamily="34" charset="0"/>
              <a:cs typeface="Lucida Grande" pitchFamily="2" charset="0"/>
            </a:endParaRPr>
          </a:p>
        </p:txBody>
      </p:sp>
      <p:sp>
        <p:nvSpPr>
          <p:cNvPr id="21" name="Oval 20"/>
          <p:cNvSpPr/>
          <p:nvPr/>
        </p:nvSpPr>
        <p:spPr>
          <a:xfrm>
            <a:off x="3359430" y="863555"/>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graphicFrame>
        <p:nvGraphicFramePr>
          <p:cNvPr id="30" name="Chart 29"/>
          <p:cNvGraphicFramePr>
            <a:graphicFrameLocks/>
          </p:cNvGraphicFramePr>
          <p:nvPr>
            <p:extLst>
              <p:ext uri="{D42A27DB-BD31-4B8C-83A1-F6EECF244321}">
                <p14:modId xmlns:p14="http://schemas.microsoft.com/office/powerpoint/2010/main" val="3030334320"/>
              </p:ext>
            </p:extLst>
          </p:nvPr>
        </p:nvGraphicFramePr>
        <p:xfrm>
          <a:off x="2191873" y="2614693"/>
          <a:ext cx="4572000" cy="2743200"/>
        </p:xfrm>
        <a:graphic>
          <a:graphicData uri="http://schemas.openxmlformats.org/drawingml/2006/chart">
            <c:chart xmlns:c="http://schemas.openxmlformats.org/drawingml/2006/chart" xmlns:r="http://schemas.openxmlformats.org/officeDocument/2006/relationships" r:id="rId6"/>
          </a:graphicData>
        </a:graphic>
      </p:graphicFrame>
      <p:sp>
        <p:nvSpPr>
          <p:cNvPr id="31" name="TextBox 30"/>
          <p:cNvSpPr txBox="1"/>
          <p:nvPr/>
        </p:nvSpPr>
        <p:spPr>
          <a:xfrm>
            <a:off x="237101" y="1362972"/>
            <a:ext cx="2131345" cy="4278094"/>
          </a:xfrm>
          <a:prstGeom prst="rect">
            <a:avLst/>
          </a:prstGeom>
          <a:noFill/>
        </p:spPr>
        <p:txBody>
          <a:bodyPr wrap="square" rtlCol="0">
            <a:spAutoFit/>
          </a:bodyPr>
          <a:lstStyle/>
          <a:p>
            <a:r>
              <a:rPr lang="en-US" sz="1700" dirty="0">
                <a:latin typeface="Tahoma" pitchFamily="34" charset="0"/>
                <a:ea typeface="Tahoma" pitchFamily="34" charset="0"/>
                <a:cs typeface="Tahoma" pitchFamily="34" charset="0"/>
              </a:rPr>
              <a:t>Landing pages are an essential part of lead generation. Factors from page design to the quality of the offer behind the form can all influence how well these critical pages work. </a:t>
            </a:r>
            <a:r>
              <a:rPr lang="en-US" sz="1700" dirty="0">
                <a:latin typeface="Tahoma" pitchFamily="34" charset="0"/>
                <a:ea typeface="Tahoma" pitchFamily="34" charset="0"/>
                <a:cs typeface="Tahoma" pitchFamily="34" charset="0"/>
                <a:hlinkClick r:id="rId7"/>
              </a:rPr>
              <a:t>HubSpot landing page analytics</a:t>
            </a:r>
            <a:r>
              <a:rPr lang="en-US" sz="1700" dirty="0">
                <a:latin typeface="Tahoma" pitchFamily="34" charset="0"/>
                <a:ea typeface="Tahoma" pitchFamily="34" charset="0"/>
                <a:cs typeface="Tahoma" pitchFamily="34" charset="0"/>
              </a:rPr>
              <a:t> help you measure your landing pages and optimize them for success.</a:t>
            </a:r>
            <a:endParaRPr lang="en-US" sz="1700" dirty="0">
              <a:latin typeface="Tahoma" pitchFamily="34" charset="0"/>
              <a:ea typeface="Tahoma" pitchFamily="34" charset="0"/>
              <a:cs typeface="Tahoma" pitchFamily="34" charset="0"/>
            </a:endParaRPr>
          </a:p>
        </p:txBody>
      </p:sp>
      <p:sp>
        <p:nvSpPr>
          <p:cNvPr id="32" name="TextBox 31"/>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16</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98110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rot="940237">
            <a:off x="4429088" y="5092783"/>
            <a:ext cx="1521894"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9" name="TextBox 18"/>
          <p:cNvSpPr txBox="1"/>
          <p:nvPr/>
        </p:nvSpPr>
        <p:spPr>
          <a:xfrm rot="944614">
            <a:off x="4472727" y="5380173"/>
            <a:ext cx="1465118"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final CTA here.</a:t>
            </a:r>
            <a:endParaRPr lang="en-US" sz="2000" dirty="0">
              <a:latin typeface="Lucida Grande" pitchFamily="2" charset="0"/>
              <a:ea typeface="Tahoma" pitchFamily="34" charset="0"/>
              <a:cs typeface="Lucida Grande" pitchFamily="2" charset="0"/>
            </a:endParaRPr>
          </a:p>
        </p:txBody>
      </p:sp>
      <p:sp>
        <p:nvSpPr>
          <p:cNvPr id="15" name="Content Placeholder 2"/>
          <p:cNvSpPr>
            <a:spLocks noGrp="1"/>
          </p:cNvSpPr>
          <p:nvPr>
            <p:ph idx="1"/>
          </p:nvPr>
        </p:nvSpPr>
        <p:spPr>
          <a:xfrm>
            <a:off x="1003180" y="4917343"/>
            <a:ext cx="3074149" cy="2109709"/>
          </a:xfrm>
        </p:spPr>
        <p:txBody>
          <a:bodyPr>
            <a:noAutofit/>
          </a:bodyPr>
          <a:lstStyle/>
          <a:p>
            <a:pPr marL="0" indent="0">
              <a:buNone/>
            </a:pPr>
            <a:r>
              <a:rPr lang="en-US" sz="1700" dirty="0" smtClean="0">
                <a:latin typeface="Tahoma" pitchFamily="34" charset="0"/>
                <a:ea typeface="Tahoma" pitchFamily="34" charset="0"/>
                <a:cs typeface="Tahoma" pitchFamily="34" charset="0"/>
              </a:rPr>
              <a:t>If you’re interested </a:t>
            </a:r>
            <a:r>
              <a:rPr lang="en-US" sz="1700" dirty="0" smtClean="0">
                <a:latin typeface="Tahoma" pitchFamily="34" charset="0"/>
                <a:ea typeface="Tahoma" pitchFamily="34" charset="0"/>
                <a:cs typeface="Tahoma" pitchFamily="34" charset="0"/>
              </a:rPr>
              <a:t>in improving your lead generation processes, </a:t>
            </a:r>
            <a:r>
              <a:rPr lang="en-US" sz="1700" dirty="0" smtClean="0">
                <a:latin typeface="Tahoma" pitchFamily="34" charset="0"/>
                <a:ea typeface="Tahoma" pitchFamily="34" charset="0"/>
                <a:cs typeface="Tahoma" pitchFamily="34" charset="0"/>
                <a:hlinkClick r:id="rId3"/>
              </a:rPr>
              <a:t>request a custom demo</a:t>
            </a:r>
            <a:r>
              <a:rPr lang="en-US" sz="1700" dirty="0" smtClean="0">
                <a:latin typeface="Tahoma" pitchFamily="34" charset="0"/>
                <a:ea typeface="Tahoma" pitchFamily="34" charset="0"/>
                <a:cs typeface="Tahoma" pitchFamily="34" charset="0"/>
              </a:rPr>
              <a:t> of the HubSpot </a:t>
            </a:r>
            <a:r>
              <a:rPr lang="en-US" sz="1700" dirty="0" smtClean="0">
                <a:latin typeface="Tahoma" pitchFamily="34" charset="0"/>
                <a:ea typeface="Tahoma" pitchFamily="34" charset="0"/>
                <a:cs typeface="Tahoma" pitchFamily="34" charset="0"/>
              </a:rPr>
              <a:t>all-in-one inbound marketing </a:t>
            </a:r>
            <a:r>
              <a:rPr lang="en-US" sz="1700" dirty="0" smtClean="0">
                <a:latin typeface="Tahoma" pitchFamily="34" charset="0"/>
                <a:ea typeface="Tahoma" pitchFamily="34" charset="0"/>
                <a:cs typeface="Tahoma" pitchFamily="34" charset="0"/>
              </a:rPr>
              <a:t>software</a:t>
            </a:r>
            <a:r>
              <a:rPr lang="en-US" sz="1700" dirty="0">
                <a:latin typeface="Tahoma" pitchFamily="34" charset="0"/>
                <a:ea typeface="Tahoma" pitchFamily="34" charset="0"/>
                <a:cs typeface="Tahoma" pitchFamily="34" charset="0"/>
              </a:rPr>
              <a:t>.</a:t>
            </a:r>
            <a:endParaRPr lang="en-US" sz="1700" dirty="0">
              <a:latin typeface="Tahoma" pitchFamily="34" charset="0"/>
              <a:ea typeface="Tahoma" pitchFamily="34" charset="0"/>
              <a:cs typeface="Tahoma" pitchFamily="34" charset="0"/>
            </a:endParaRPr>
          </a:p>
        </p:txBody>
      </p:sp>
      <p:sp>
        <p:nvSpPr>
          <p:cNvPr id="16" name="Oval 15"/>
          <p:cNvSpPr/>
          <p:nvPr/>
        </p:nvSpPr>
        <p:spPr>
          <a:xfrm>
            <a:off x="5135675" y="4917343"/>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0" y="14990"/>
            <a:ext cx="6858000" cy="9039069"/>
          </a:xfrm>
          <a:prstGeom prst="rect">
            <a:avLst/>
          </a:prstGeom>
          <a:noFill/>
          <a:ln w="190500">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p:cNvSpPr txBox="1"/>
          <p:nvPr/>
        </p:nvSpPr>
        <p:spPr>
          <a:xfrm>
            <a:off x="957262" y="2609983"/>
            <a:ext cx="5481017" cy="1938992"/>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CALL-TO-</a:t>
            </a:r>
            <a:br>
              <a:rPr lang="en-US" sz="4500" dirty="0" smtClean="0">
                <a:solidFill>
                  <a:srgbClr val="00B0F0"/>
                </a:solidFill>
                <a:latin typeface="Tahoma" pitchFamily="34" charset="0"/>
                <a:ea typeface="Tahoma" pitchFamily="34" charset="0"/>
                <a:cs typeface="Tahoma" pitchFamily="34" charset="0"/>
              </a:rPr>
            </a:br>
            <a:r>
              <a:rPr lang="en-US" sz="4500" dirty="0" smtClean="0">
                <a:solidFill>
                  <a:srgbClr val="00B0F0"/>
                </a:solidFill>
                <a:latin typeface="Tahoma" pitchFamily="34" charset="0"/>
                <a:ea typeface="Tahoma" pitchFamily="34" charset="0"/>
                <a:cs typeface="Tahoma" pitchFamily="34" charset="0"/>
              </a:rPr>
              <a:t>ACTION </a:t>
            </a:r>
            <a:r>
              <a:rPr lang="en-US" sz="4500" dirty="0" smtClean="0">
                <a:solidFill>
                  <a:srgbClr val="00B0F0"/>
                </a:solidFill>
                <a:latin typeface="Tahoma" pitchFamily="34" charset="0"/>
                <a:ea typeface="Tahoma" pitchFamily="34" charset="0"/>
                <a:cs typeface="Tahoma" pitchFamily="34" charset="0"/>
              </a:rPr>
              <a:t>PAGE</a:t>
            </a:r>
          </a:p>
          <a:p>
            <a:r>
              <a:rPr lang="en-US" sz="3000" dirty="0">
                <a:latin typeface="Tahoma" pitchFamily="34" charset="0"/>
                <a:ea typeface="Tahoma" pitchFamily="34" charset="0"/>
                <a:cs typeface="Tahoma" pitchFamily="34" charset="0"/>
                <a:hlinkClick r:id="rId3"/>
              </a:rPr>
              <a:t>http://bit.ly/Get-A-Demo-of-HS</a:t>
            </a:r>
            <a:endParaRPr lang="en-US" sz="3000"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648583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697756" y="3085748"/>
            <a:ext cx="2703044" cy="297004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Allyson Galle is an inbound marketing content creator at HubSpot, focused on blogging and marketing offers. Before HubSpot, Allyson worked in social media communications in the higher education industry. Follow her on Twitter </a:t>
            </a:r>
            <a:r>
              <a:rPr lang="en-US" sz="1700" dirty="0" smtClean="0">
                <a:latin typeface="Tahoma" pitchFamily="34" charset="0"/>
                <a:ea typeface="Tahoma" pitchFamily="34" charset="0"/>
                <a:cs typeface="Tahoma" pitchFamily="34" charset="0"/>
                <a:hlinkClick r:id="rId2"/>
              </a:rPr>
              <a:t>@</a:t>
            </a:r>
            <a:r>
              <a:rPr lang="en-US" sz="1700" dirty="0" err="1" smtClean="0">
                <a:latin typeface="Tahoma" pitchFamily="34" charset="0"/>
                <a:ea typeface="Tahoma" pitchFamily="34" charset="0"/>
                <a:cs typeface="Tahoma" pitchFamily="34" charset="0"/>
                <a:hlinkClick r:id="rId2"/>
              </a:rPr>
              <a:t>aegalle</a:t>
            </a:r>
            <a:r>
              <a:rPr lang="en-US" sz="1700" dirty="0" smtClean="0">
                <a:latin typeface="Tahoma" pitchFamily="34" charset="0"/>
                <a:ea typeface="Tahoma" pitchFamily="34" charset="0"/>
                <a:cs typeface="Tahoma" pitchFamily="34" charset="0"/>
              </a:rPr>
              <a:t>!</a:t>
            </a:r>
            <a:endParaRPr lang="en-US" sz="1700" dirty="0">
              <a:latin typeface="Tahoma" pitchFamily="34" charset="0"/>
              <a:ea typeface="Tahoma" pitchFamily="34" charset="0"/>
              <a:cs typeface="Tahoma" pitchFamily="34" charset="0"/>
            </a:endParaRPr>
          </a:p>
        </p:txBody>
      </p:sp>
      <p:sp>
        <p:nvSpPr>
          <p:cNvPr id="13" name="TextBox 12"/>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AUTHOR PAGE:</a:t>
            </a:r>
          </a:p>
          <a:p>
            <a:r>
              <a:rPr lang="en-US" sz="3500" dirty="0" smtClean="0">
                <a:latin typeface="Tahoma" pitchFamily="34" charset="0"/>
                <a:ea typeface="Tahoma" pitchFamily="34" charset="0"/>
                <a:cs typeface="Tahoma" pitchFamily="34" charset="0"/>
              </a:rPr>
              <a:t>Allyson Galle</a:t>
            </a:r>
            <a:endParaRPr lang="en-US" sz="3500" dirty="0">
              <a:latin typeface="Tahoma" pitchFamily="34" charset="0"/>
              <a:ea typeface="Tahoma" pitchFamily="34" charset="0"/>
              <a:cs typeface="Tahoma"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549" y="3164417"/>
            <a:ext cx="2790372" cy="3056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rot="20652374">
            <a:off x="4656219" y="520988"/>
            <a:ext cx="2037695" cy="1200329"/>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p:txBody>
      </p:sp>
      <p:sp>
        <p:nvSpPr>
          <p:cNvPr id="18" name="TextBox 17"/>
          <p:cNvSpPr txBox="1"/>
          <p:nvPr/>
        </p:nvSpPr>
        <p:spPr>
          <a:xfrm rot="20772869">
            <a:off x="4767810" y="817492"/>
            <a:ext cx="1804251" cy="707886"/>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author’s bio here.</a:t>
            </a:r>
            <a:endParaRPr lang="en-US" sz="2000" dirty="0">
              <a:latin typeface="Lucida Grande" pitchFamily="2" charset="0"/>
              <a:ea typeface="Tahoma" pitchFamily="34" charset="0"/>
              <a:cs typeface="Lucida Grande" pitchFamily="2" charset="0"/>
            </a:endParaRPr>
          </a:p>
        </p:txBody>
      </p:sp>
      <p:sp>
        <p:nvSpPr>
          <p:cNvPr id="20" name="Oval 19"/>
          <p:cNvSpPr/>
          <p:nvPr/>
        </p:nvSpPr>
        <p:spPr>
          <a:xfrm>
            <a:off x="4976734" y="507205"/>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flipH="1">
            <a:off x="5261547" y="1771019"/>
            <a:ext cx="392969" cy="1167051"/>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p:nvGrpSpPr>
        <p:grpSpPr>
          <a:xfrm>
            <a:off x="1830722" y="6903899"/>
            <a:ext cx="2028979" cy="1534005"/>
            <a:chOff x="433815" y="6868879"/>
            <a:chExt cx="2028979" cy="1534005"/>
          </a:xfrm>
        </p:grpSpPr>
        <p:sp>
          <p:nvSpPr>
            <p:cNvPr id="25" name="TextBox 24"/>
            <p:cNvSpPr txBox="1"/>
            <p:nvPr/>
          </p:nvSpPr>
          <p:spPr>
            <a:xfrm rot="940237">
              <a:off x="433815" y="6925556"/>
              <a:ext cx="1845091" cy="1477328"/>
            </a:xfrm>
            <a:prstGeom prst="rect">
              <a:avLst/>
            </a:prstGeom>
            <a:solidFill>
              <a:srgbClr val="FFFFA7"/>
            </a:solidFill>
            <a:effectLst>
              <a:outerShdw blurRad="330200" dist="241300" dir="8580000" algn="tr" rotWithShape="0">
                <a:prstClr val="black">
                  <a:alpha val="31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6" name="TextBox 25"/>
            <p:cNvSpPr txBox="1"/>
            <p:nvPr/>
          </p:nvSpPr>
          <p:spPr>
            <a:xfrm rot="944614">
              <a:off x="530660" y="7156388"/>
              <a:ext cx="1932134"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author’s photo here.</a:t>
              </a:r>
              <a:endParaRPr lang="en-US" sz="2000" dirty="0">
                <a:latin typeface="Lucida Grande" pitchFamily="2" charset="0"/>
                <a:ea typeface="Tahoma" pitchFamily="34" charset="0"/>
                <a:cs typeface="Lucida Grande" pitchFamily="2" charset="0"/>
              </a:endParaRPr>
            </a:p>
          </p:txBody>
        </p:sp>
        <p:sp>
          <p:nvSpPr>
            <p:cNvPr id="24" name="Oval 23"/>
            <p:cNvSpPr/>
            <p:nvPr/>
          </p:nvSpPr>
          <p:spPr>
            <a:xfrm>
              <a:off x="1496727" y="6868879"/>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2" name="Straight Arrow Connector 21"/>
          <p:cNvCxnSpPr/>
          <p:nvPr/>
        </p:nvCxnSpPr>
        <p:spPr>
          <a:xfrm flipH="1" flipV="1">
            <a:off x="1157569" y="6409216"/>
            <a:ext cx="668449" cy="989366"/>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6" name="Chord 5"/>
          <p:cNvSpPr/>
          <p:nvPr/>
        </p:nvSpPr>
        <p:spPr>
          <a:xfrm rot="5938426">
            <a:off x="798752" y="4928122"/>
            <a:ext cx="1875635" cy="1986352"/>
          </a:xfrm>
          <a:prstGeom prst="chord">
            <a:avLst>
              <a:gd name="adj1" fmla="val 3951428"/>
              <a:gd name="adj2" fmla="val 16565810"/>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Oval 3"/>
          <p:cNvSpPr/>
          <p:nvPr/>
        </p:nvSpPr>
        <p:spPr>
          <a:xfrm>
            <a:off x="1157569" y="4122295"/>
            <a:ext cx="1063484" cy="1075973"/>
          </a:xfrm>
          <a:prstGeom prst="ellips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7142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7970" y="2021012"/>
            <a:ext cx="6759425" cy="3170099"/>
          </a:xfrm>
          <a:prstGeom prst="rect">
            <a:avLst/>
          </a:prstGeom>
          <a:noFill/>
        </p:spPr>
        <p:txBody>
          <a:bodyPr wrap="square" rtlCol="0">
            <a:spAutoFit/>
          </a:bodyPr>
          <a:lstStyle/>
          <a:p>
            <a:r>
              <a:rPr lang="en-US" sz="2500" dirty="0" smtClean="0">
                <a:latin typeface="Tahoma" pitchFamily="34" charset="0"/>
                <a:ea typeface="Tahoma" pitchFamily="34" charset="0"/>
                <a:cs typeface="Tahoma" pitchFamily="34" charset="0"/>
              </a:rPr>
              <a:t>Designing in PowerPoint</a:t>
            </a:r>
            <a:r>
              <a:rPr lang="en-US" sz="2500" dirty="0" smtClean="0">
                <a:latin typeface="Tahoma" pitchFamily="34" charset="0"/>
                <a:ea typeface="Tahoma" pitchFamily="34" charset="0"/>
                <a:cs typeface="Tahoma" pitchFamily="34" charset="0"/>
              </a:rPr>
              <a:t>………………….….…5</a:t>
            </a:r>
            <a:endParaRPr lang="en-US" sz="2500" dirty="0" smtClean="0">
              <a:latin typeface="Tahoma" pitchFamily="34" charset="0"/>
              <a:ea typeface="Tahoma" pitchFamily="34" charset="0"/>
              <a:cs typeface="Tahoma" pitchFamily="34" charset="0"/>
            </a:endParaRPr>
          </a:p>
          <a:p>
            <a:r>
              <a:rPr lang="en-US" sz="2500" dirty="0" smtClean="0">
                <a:latin typeface="Tahoma" pitchFamily="34" charset="0"/>
                <a:ea typeface="Tahoma" pitchFamily="34" charset="0"/>
                <a:cs typeface="Tahoma" pitchFamily="34" charset="0"/>
              </a:rPr>
              <a:t> </a:t>
            </a:r>
          </a:p>
          <a:p>
            <a:r>
              <a:rPr lang="en-US" sz="2500" dirty="0" smtClean="0">
                <a:latin typeface="Tahoma" pitchFamily="34" charset="0"/>
                <a:ea typeface="Tahoma" pitchFamily="34" charset="0"/>
                <a:cs typeface="Tahoma" pitchFamily="34" charset="0"/>
              </a:rPr>
              <a:t>Writing Effective Ebook Copy ………………..9</a:t>
            </a:r>
          </a:p>
          <a:p>
            <a:r>
              <a:rPr lang="en-US" sz="2500" dirty="0" smtClean="0">
                <a:latin typeface="Tahoma" pitchFamily="34" charset="0"/>
                <a:ea typeface="Tahoma" pitchFamily="34" charset="0"/>
                <a:cs typeface="Tahoma" pitchFamily="34" charset="0"/>
              </a:rPr>
              <a:t> </a:t>
            </a:r>
          </a:p>
          <a:p>
            <a:r>
              <a:rPr lang="en-US" sz="2500" dirty="0" smtClean="0">
                <a:latin typeface="Tahoma" pitchFamily="34" charset="0"/>
                <a:ea typeface="Tahoma" pitchFamily="34" charset="0"/>
                <a:cs typeface="Tahoma" pitchFamily="34" charset="0"/>
              </a:rPr>
              <a:t>Optimizing </a:t>
            </a:r>
            <a:r>
              <a:rPr lang="en-US" sz="2500" dirty="0" err="1" smtClean="0">
                <a:latin typeface="Tahoma" pitchFamily="34" charset="0"/>
                <a:ea typeface="Tahoma" pitchFamily="34" charset="0"/>
                <a:cs typeface="Tahoma" pitchFamily="34" charset="0"/>
              </a:rPr>
              <a:t>Ebooks</a:t>
            </a:r>
            <a:r>
              <a:rPr lang="en-US" sz="2500" dirty="0" smtClean="0">
                <a:latin typeface="Tahoma" pitchFamily="34" charset="0"/>
                <a:ea typeface="Tahoma" pitchFamily="34" charset="0"/>
                <a:cs typeface="Tahoma" pitchFamily="34" charset="0"/>
              </a:rPr>
              <a:t> for Lead </a:t>
            </a:r>
            <a:r>
              <a:rPr lang="en-US" sz="2500" dirty="0" smtClean="0">
                <a:latin typeface="Tahoma" pitchFamily="34" charset="0"/>
                <a:ea typeface="Tahoma" pitchFamily="34" charset="0"/>
                <a:cs typeface="Tahoma" pitchFamily="34" charset="0"/>
              </a:rPr>
              <a:t/>
            </a:r>
            <a:br>
              <a:rPr lang="en-US" sz="2500" dirty="0" smtClean="0">
                <a:latin typeface="Tahoma" pitchFamily="34" charset="0"/>
                <a:ea typeface="Tahoma" pitchFamily="34" charset="0"/>
                <a:cs typeface="Tahoma" pitchFamily="34" charset="0"/>
              </a:rPr>
            </a:br>
            <a:r>
              <a:rPr lang="en-US" sz="2500" dirty="0" smtClean="0">
                <a:latin typeface="Tahoma" pitchFamily="34" charset="0"/>
                <a:ea typeface="Tahoma" pitchFamily="34" charset="0"/>
                <a:cs typeface="Tahoma" pitchFamily="34" charset="0"/>
              </a:rPr>
              <a:t>Generation &amp; Promotion………………….…....12 </a:t>
            </a:r>
            <a:endParaRPr lang="en-US" sz="2500" dirty="0" smtClean="0">
              <a:latin typeface="Tahoma" pitchFamily="34" charset="0"/>
              <a:ea typeface="Tahoma" pitchFamily="34" charset="0"/>
              <a:cs typeface="Tahoma" pitchFamily="34" charset="0"/>
            </a:endParaRPr>
          </a:p>
          <a:p>
            <a:r>
              <a:rPr lang="en-US" sz="2500" dirty="0">
                <a:latin typeface="Tahoma" pitchFamily="34" charset="0"/>
                <a:ea typeface="Tahoma" pitchFamily="34" charset="0"/>
                <a:cs typeface="Tahoma" pitchFamily="34" charset="0"/>
              </a:rPr>
              <a:t> </a:t>
            </a:r>
          </a:p>
          <a:p>
            <a:r>
              <a:rPr lang="en-US" sz="2500" dirty="0" smtClean="0">
                <a:latin typeface="Tahoma" pitchFamily="34" charset="0"/>
                <a:ea typeface="Tahoma" pitchFamily="34" charset="0"/>
                <a:cs typeface="Tahoma" pitchFamily="34" charset="0"/>
              </a:rPr>
              <a:t>Tracking </a:t>
            </a:r>
            <a:r>
              <a:rPr lang="en-US" sz="2500" dirty="0" smtClean="0">
                <a:latin typeface="Tahoma" pitchFamily="34" charset="0"/>
                <a:ea typeface="Tahoma" pitchFamily="34" charset="0"/>
                <a:cs typeface="Tahoma" pitchFamily="34" charset="0"/>
              </a:rPr>
              <a:t>Your </a:t>
            </a:r>
            <a:r>
              <a:rPr lang="en-US" sz="2500" dirty="0" err="1" smtClean="0">
                <a:latin typeface="Tahoma" pitchFamily="34" charset="0"/>
                <a:ea typeface="Tahoma" pitchFamily="34" charset="0"/>
                <a:cs typeface="Tahoma" pitchFamily="34" charset="0"/>
              </a:rPr>
              <a:t>Ebook’s</a:t>
            </a:r>
            <a:r>
              <a:rPr lang="en-US" sz="2500" dirty="0" smtClean="0">
                <a:latin typeface="Tahoma" pitchFamily="34" charset="0"/>
                <a:ea typeface="Tahoma" pitchFamily="34" charset="0"/>
                <a:cs typeface="Tahoma" pitchFamily="34" charset="0"/>
              </a:rPr>
              <a:t> Success ……….…….</a:t>
            </a:r>
            <a:r>
              <a:rPr lang="en-US" sz="2500" dirty="0" smtClean="0">
                <a:latin typeface="Tahoma" pitchFamily="34" charset="0"/>
                <a:ea typeface="Tahoma" pitchFamily="34" charset="0"/>
                <a:cs typeface="Tahoma" pitchFamily="34" charset="0"/>
              </a:rPr>
              <a:t>16</a:t>
            </a:r>
            <a:endParaRPr lang="en-US" sz="2500" dirty="0">
              <a:latin typeface="Tahoma" pitchFamily="34" charset="0"/>
              <a:ea typeface="Tahoma" pitchFamily="34" charset="0"/>
              <a:cs typeface="Tahoma" pitchFamily="34" charset="0"/>
            </a:endParaRPr>
          </a:p>
        </p:txBody>
      </p:sp>
      <p:grpSp>
        <p:nvGrpSpPr>
          <p:cNvPr id="2" name="Group 1"/>
          <p:cNvGrpSpPr/>
          <p:nvPr/>
        </p:nvGrpSpPr>
        <p:grpSpPr>
          <a:xfrm>
            <a:off x="4018571" y="6279887"/>
            <a:ext cx="1845091" cy="1534005"/>
            <a:chOff x="-4699196" y="6294322"/>
            <a:chExt cx="1845091" cy="1534005"/>
          </a:xfrm>
        </p:grpSpPr>
        <p:sp>
          <p:nvSpPr>
            <p:cNvPr id="17" name="TextBox 16"/>
            <p:cNvSpPr txBox="1"/>
            <p:nvPr/>
          </p:nvSpPr>
          <p:spPr>
            <a:xfrm rot="940237">
              <a:off x="-4699196" y="6350999"/>
              <a:ext cx="1845091"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944614">
              <a:off x="-4613324" y="6606031"/>
              <a:ext cx="1719173"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a </a:t>
              </a:r>
              <a:r>
                <a:rPr lang="en-US" sz="2000" i="1" dirty="0" smtClean="0">
                  <a:latin typeface="Lucida Grande" pitchFamily="2" charset="0"/>
                  <a:ea typeface="Tahoma" pitchFamily="34" charset="0"/>
                  <a:cs typeface="Lucida Grande" pitchFamily="2" charset="0"/>
                </a:rPr>
                <a:t>Table of Contents </a:t>
              </a:r>
              <a:r>
                <a:rPr lang="en-US" sz="2000" dirty="0" smtClean="0">
                  <a:latin typeface="Lucida Grande" pitchFamily="2" charset="0"/>
                  <a:ea typeface="Tahoma" pitchFamily="34" charset="0"/>
                  <a:cs typeface="Lucida Grande" pitchFamily="2" charset="0"/>
                </a:rPr>
                <a:t>page.</a:t>
              </a:r>
              <a:endParaRPr lang="en-US" sz="2000" dirty="0">
                <a:latin typeface="Lucida Grande" pitchFamily="2" charset="0"/>
                <a:ea typeface="Tahoma" pitchFamily="34" charset="0"/>
                <a:cs typeface="Lucida Grande" pitchFamily="2" charset="0"/>
              </a:endParaRPr>
            </a:p>
          </p:txBody>
        </p:sp>
        <p:sp>
          <p:nvSpPr>
            <p:cNvPr id="19" name="Oval 18"/>
            <p:cNvSpPr/>
            <p:nvPr/>
          </p:nvSpPr>
          <p:spPr>
            <a:xfrm>
              <a:off x="-3636284" y="6294322"/>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1" name="TextBox 20"/>
          <p:cNvSpPr txBox="1"/>
          <p:nvPr/>
        </p:nvSpPr>
        <p:spPr>
          <a:xfrm>
            <a:off x="262213" y="177487"/>
            <a:ext cx="6830132" cy="784830"/>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TABLE OF CONTENTS:</a:t>
            </a:r>
          </a:p>
        </p:txBody>
      </p:sp>
    </p:spTree>
    <p:extLst>
      <p:ext uri="{BB962C8B-B14F-4D97-AF65-F5344CB8AC3E}">
        <p14:creationId xmlns:p14="http://schemas.microsoft.com/office/powerpoint/2010/main" val="129492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99984" y="2333661"/>
            <a:ext cx="4352173" cy="3152173"/>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Content Placeholder 2"/>
          <p:cNvSpPr>
            <a:spLocks noGrp="1"/>
          </p:cNvSpPr>
          <p:nvPr>
            <p:ph idx="1"/>
          </p:nvPr>
        </p:nvSpPr>
        <p:spPr>
          <a:xfrm>
            <a:off x="295055" y="6205928"/>
            <a:ext cx="3872211" cy="1763691"/>
          </a:xfrm>
        </p:spPr>
        <p:txBody>
          <a:bodyPr>
            <a:noAutofit/>
          </a:bodyPr>
          <a:lstStyle/>
          <a:p>
            <a:pPr marL="0" indent="0">
              <a:buNone/>
            </a:pPr>
            <a:r>
              <a:rPr lang="en-US" sz="1700" dirty="0" smtClean="0">
                <a:latin typeface="Tahoma" pitchFamily="34" charset="0"/>
                <a:ea typeface="Tahoma" pitchFamily="34" charset="0"/>
                <a:cs typeface="Tahoma" pitchFamily="34" charset="0"/>
              </a:rPr>
              <a:t>Creating a title page for each chapter helps to separate your topics and keep your readers engaged. Placing a visual image that illustrates the concepts of your chapter is a great way to start things off. </a:t>
            </a:r>
            <a:endParaRPr lang="en-US" sz="1700" dirty="0">
              <a:latin typeface="Tahoma" pitchFamily="34" charset="0"/>
              <a:ea typeface="Tahoma" pitchFamily="34" charset="0"/>
              <a:cs typeface="Tahoma" pitchFamily="34" charset="0"/>
            </a:endParaRPr>
          </a:p>
        </p:txBody>
      </p:sp>
      <p:sp>
        <p:nvSpPr>
          <p:cNvPr id="11" name="TextBox 10"/>
          <p:cNvSpPr txBox="1"/>
          <p:nvPr/>
        </p:nvSpPr>
        <p:spPr>
          <a:xfrm rot="20652374">
            <a:off x="4595546" y="5782545"/>
            <a:ext cx="2033442"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0" name="TextBox 19"/>
          <p:cNvSpPr txBox="1"/>
          <p:nvPr/>
        </p:nvSpPr>
        <p:spPr>
          <a:xfrm rot="20772869">
            <a:off x="4663635" y="5906703"/>
            <a:ext cx="1921559"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Separate different chapters with title pages.</a:t>
            </a:r>
            <a:endParaRPr lang="en-US" sz="2000" dirty="0">
              <a:latin typeface="Lucida Grande" pitchFamily="2" charset="0"/>
              <a:ea typeface="Tahoma" pitchFamily="34" charset="0"/>
              <a:cs typeface="Lucida Grande" pitchFamily="2" charset="0"/>
            </a:endParaRPr>
          </a:p>
        </p:txBody>
      </p:sp>
      <p:sp>
        <p:nvSpPr>
          <p:cNvPr id="21" name="Oval 20"/>
          <p:cNvSpPr/>
          <p:nvPr/>
        </p:nvSpPr>
        <p:spPr>
          <a:xfrm>
            <a:off x="4915980" y="5756782"/>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1:</a:t>
            </a:r>
          </a:p>
          <a:p>
            <a:r>
              <a:rPr lang="en-US" sz="3500" dirty="0" smtClean="0">
                <a:latin typeface="Tahoma" pitchFamily="34" charset="0"/>
                <a:ea typeface="Tahoma" pitchFamily="34" charset="0"/>
                <a:cs typeface="Tahoma" pitchFamily="34" charset="0"/>
              </a:rPr>
              <a:t>Designing in PowerPoint</a:t>
            </a:r>
          </a:p>
        </p:txBody>
      </p:sp>
      <p:sp>
        <p:nvSpPr>
          <p:cNvPr id="8" name="TextBox 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4</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443358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488" y="3264032"/>
            <a:ext cx="6198424" cy="2042483"/>
          </a:xfrm>
        </p:spPr>
        <p:txBody>
          <a:bodyPr>
            <a:noAutofit/>
          </a:bodyPr>
          <a:lstStyle/>
          <a:p>
            <a:pPr marL="0" indent="0">
              <a:buNone/>
            </a:pPr>
            <a:r>
              <a:rPr lang="en-US" sz="1700" dirty="0" smtClean="0">
                <a:latin typeface="Tahoma" pitchFamily="34" charset="0"/>
                <a:ea typeface="Tahoma" pitchFamily="34" charset="0"/>
                <a:cs typeface="Tahoma" pitchFamily="34" charset="0"/>
              </a:rPr>
              <a:t>You can create marketing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in different layout platforms, such as Adobe InDesign and Quark Express. Yet, if you don’t have access to these, PowerPoint offers a good alternative for image-friendly design.</a:t>
            </a:r>
          </a:p>
          <a:p>
            <a:pPr marL="0" indent="0">
              <a:buNone/>
            </a:pPr>
            <a:endParaRPr lang="en-US" sz="1700" dirty="0">
              <a:latin typeface="Tahoma" pitchFamily="34" charset="0"/>
              <a:ea typeface="Tahoma" pitchFamily="34" charset="0"/>
              <a:cs typeface="Tahoma" pitchFamily="34" charset="0"/>
            </a:endParaRPr>
          </a:p>
          <a:p>
            <a:pPr marL="0" indent="0">
              <a:buNone/>
            </a:pPr>
            <a:r>
              <a:rPr lang="en-US" sz="1700" dirty="0" smtClean="0">
                <a:latin typeface="Tahoma" pitchFamily="34" charset="0"/>
                <a:ea typeface="Tahoma" pitchFamily="34" charset="0"/>
                <a:cs typeface="Tahoma" pitchFamily="34" charset="0"/>
              </a:rPr>
              <a:t>Whether this is your first time creating an ebook or you’re looking for a fresh way to update your strategy, this template should give you exactly what you’re looking for. </a:t>
            </a:r>
          </a:p>
          <a:p>
            <a:pPr marL="0" indent="0">
              <a:buNone/>
            </a:pPr>
            <a:endParaRPr lang="en-US" sz="1700" dirty="0">
              <a:latin typeface="Adobe Garamond Pro"/>
              <a:cs typeface="Adobe Garamond Pro"/>
            </a:endParaRPr>
          </a:p>
          <a:p>
            <a:pPr marL="0" indent="0">
              <a:buNone/>
            </a:pPr>
            <a:endParaRPr lang="en-US" sz="1700" dirty="0">
              <a:latin typeface="Adobe Garamond Pro"/>
              <a:cs typeface="Adobe Garamond Pro"/>
            </a:endParaRPr>
          </a:p>
        </p:txBody>
      </p:sp>
      <p:sp>
        <p:nvSpPr>
          <p:cNvPr id="8" name="TextBox 7"/>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pic>
        <p:nvPicPr>
          <p:cNvPr id="13" name="Picture 12" descr="Twitter_squar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14" name="Picture 13" descr="facebook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15" name="Picture 14" descr="linkedin_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sp>
        <p:nvSpPr>
          <p:cNvPr id="17" name="TextBox 16"/>
          <p:cNvSpPr txBox="1"/>
          <p:nvPr/>
        </p:nvSpPr>
        <p:spPr>
          <a:xfrm rot="20298713">
            <a:off x="611453" y="6223770"/>
            <a:ext cx="1845091"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20384696">
            <a:off x="643313" y="6416742"/>
            <a:ext cx="1932134"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Start filling your content in here.</a:t>
            </a:r>
            <a:endParaRPr lang="en-US" sz="2000" dirty="0">
              <a:latin typeface="Lucida Grande" pitchFamily="2" charset="0"/>
              <a:ea typeface="Tahoma" pitchFamily="34" charset="0"/>
              <a:cs typeface="Lucida Grande" pitchFamily="2" charset="0"/>
            </a:endParaRPr>
          </a:p>
        </p:txBody>
      </p:sp>
      <p:sp>
        <p:nvSpPr>
          <p:cNvPr id="21" name="TextBox 20"/>
          <p:cNvSpPr txBox="1"/>
          <p:nvPr/>
        </p:nvSpPr>
        <p:spPr>
          <a:xfrm rot="659046">
            <a:off x="3209737" y="526818"/>
            <a:ext cx="2071985"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2" name="TextBox 21"/>
          <p:cNvSpPr txBox="1"/>
          <p:nvPr/>
        </p:nvSpPr>
        <p:spPr>
          <a:xfrm rot="779541">
            <a:off x="3344647" y="815296"/>
            <a:ext cx="1894542"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Keep the ebook title in the header.</a:t>
            </a:r>
            <a:endParaRPr lang="en-US" sz="2000" dirty="0">
              <a:latin typeface="Lucida Grande" pitchFamily="2" charset="0"/>
              <a:ea typeface="Tahoma" pitchFamily="34" charset="0"/>
              <a:cs typeface="Lucida Grande" pitchFamily="2" charset="0"/>
            </a:endParaRPr>
          </a:p>
        </p:txBody>
      </p:sp>
      <p:sp>
        <p:nvSpPr>
          <p:cNvPr id="23" name="Oval 22"/>
          <p:cNvSpPr/>
          <p:nvPr/>
        </p:nvSpPr>
        <p:spPr>
          <a:xfrm>
            <a:off x="1157001" y="6113693"/>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flipV="1">
            <a:off x="2633162" y="5696255"/>
            <a:ext cx="454811" cy="98982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H="1" flipV="1">
            <a:off x="1901116" y="417060"/>
            <a:ext cx="1186858" cy="527320"/>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1" name="Oval 30"/>
          <p:cNvSpPr/>
          <p:nvPr/>
        </p:nvSpPr>
        <p:spPr>
          <a:xfrm rot="1606672">
            <a:off x="4549791" y="454920"/>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5</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470294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487" y="4538182"/>
            <a:ext cx="6556513" cy="2735646"/>
          </a:xfrm>
        </p:spPr>
        <p:txBody>
          <a:bodyPr>
            <a:noAutofit/>
          </a:bodyPr>
          <a:lstStyle/>
          <a:p>
            <a:pPr marL="0" indent="0">
              <a:buNone/>
            </a:pPr>
            <a:r>
              <a:rPr lang="en-US" sz="1700" dirty="0" smtClean="0">
                <a:latin typeface="Tahoma" pitchFamily="34" charset="0"/>
                <a:ea typeface="Tahoma" pitchFamily="34" charset="0"/>
                <a:cs typeface="Tahoma" pitchFamily="34" charset="0"/>
              </a:rPr>
              <a:t>It’s </a:t>
            </a:r>
            <a:r>
              <a:rPr lang="en-US" sz="1700" dirty="0">
                <a:latin typeface="Tahoma" pitchFamily="34" charset="0"/>
                <a:ea typeface="Tahoma" pitchFamily="34" charset="0"/>
                <a:cs typeface="Tahoma" pitchFamily="34" charset="0"/>
              </a:rPr>
              <a:t>important to </a:t>
            </a:r>
            <a:r>
              <a:rPr lang="en-US" sz="1700" dirty="0" smtClean="0">
                <a:latin typeface="Tahoma" pitchFamily="34" charset="0"/>
                <a:ea typeface="Tahoma" pitchFamily="34" charset="0"/>
                <a:cs typeface="Tahoma" pitchFamily="34" charset="0"/>
              </a:rPr>
              <a:t>stay </a:t>
            </a:r>
            <a:r>
              <a:rPr lang="en-US" sz="1700" dirty="0">
                <a:latin typeface="Tahoma" pitchFamily="34" charset="0"/>
                <a:ea typeface="Tahoma" pitchFamily="34" charset="0"/>
                <a:cs typeface="Tahoma" pitchFamily="34" charset="0"/>
              </a:rPr>
              <a:t>consistent with your initial style choice.  If you start using a specific line style, title color, or image frame, stick with it. Failing to do so will only create a chaotic experience for your readers and distract them from the knowledge you’re trying to share with them. By being consistent, your readers’ photographic memory will recognize what certain colors and formatting mean from section to </a:t>
            </a:r>
            <a:r>
              <a:rPr lang="en-US" sz="1700" dirty="0" smtClean="0">
                <a:latin typeface="Tahoma" pitchFamily="34" charset="0"/>
                <a:ea typeface="Tahoma" pitchFamily="34" charset="0"/>
                <a:cs typeface="Tahoma" pitchFamily="34" charset="0"/>
              </a:rPr>
              <a:t>section.</a:t>
            </a:r>
            <a:endParaRPr lang="en-US" sz="1700" dirty="0">
              <a:latin typeface="Tahoma" pitchFamily="34" charset="0"/>
              <a:ea typeface="Tahoma" pitchFamily="34" charset="0"/>
              <a:cs typeface="Tahoma" pitchFamily="34" charset="0"/>
            </a:endParaRPr>
          </a:p>
        </p:txBody>
      </p:sp>
      <p:sp>
        <p:nvSpPr>
          <p:cNvPr id="8" name="TextBox 7"/>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pic>
        <p:nvPicPr>
          <p:cNvPr id="13" name="Picture 12" descr="Twitter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14" name="Picture 13" descr="facebook_squar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15" name="Picture 14" descr="linkedin_logo.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grpSp>
        <p:nvGrpSpPr>
          <p:cNvPr id="2" name="Group 1"/>
          <p:cNvGrpSpPr/>
          <p:nvPr/>
        </p:nvGrpSpPr>
        <p:grpSpPr>
          <a:xfrm>
            <a:off x="-209848" y="622027"/>
            <a:ext cx="6655632" cy="9325630"/>
            <a:chOff x="-5486399" y="3650173"/>
            <a:chExt cx="6655632" cy="9325630"/>
          </a:xfrm>
        </p:grpSpPr>
        <p:sp>
          <p:nvSpPr>
            <p:cNvPr id="9" name="TextBox 8"/>
            <p:cNvSpPr txBox="1"/>
            <p:nvPr/>
          </p:nvSpPr>
          <p:spPr>
            <a:xfrm>
              <a:off x="-5486399" y="3650173"/>
              <a:ext cx="3387777" cy="9325630"/>
            </a:xfrm>
            <a:prstGeom prst="rect">
              <a:avLst/>
            </a:prstGeom>
            <a:noFill/>
          </p:spPr>
          <p:txBody>
            <a:bodyPr wrap="square" rtlCol="0">
              <a:spAutoFit/>
            </a:bodyPr>
            <a:lstStyle/>
            <a:p>
              <a:r>
                <a:rPr lang="en-US" sz="60000" dirty="0" smtClean="0">
                  <a:solidFill>
                    <a:srgbClr val="00B0F0"/>
                  </a:solidFill>
                  <a:latin typeface="Lucida Grande" pitchFamily="2" charset="0"/>
                  <a:ea typeface="Tahoma" pitchFamily="34" charset="0"/>
                  <a:cs typeface="Lucida Grande" pitchFamily="2" charset="0"/>
                </a:rPr>
                <a:t>“</a:t>
              </a:r>
              <a:r>
                <a:rPr lang="en-US" sz="25000" dirty="0" smtClean="0">
                  <a:solidFill>
                    <a:srgbClr val="00B0F0"/>
                  </a:solidFill>
                  <a:latin typeface="Adobe Garamond Pro" pitchFamily="18" charset="0"/>
                </a:rPr>
                <a:t>     </a:t>
              </a:r>
              <a:endParaRPr lang="en-US" sz="25000" dirty="0">
                <a:solidFill>
                  <a:srgbClr val="00B0F0"/>
                </a:solidFill>
                <a:latin typeface="Adobe Garamond Pro" pitchFamily="18" charset="0"/>
              </a:endParaRPr>
            </a:p>
          </p:txBody>
        </p:sp>
        <p:sp>
          <p:nvSpPr>
            <p:cNvPr id="16" name="TextBox 15"/>
            <p:cNvSpPr txBox="1"/>
            <p:nvPr/>
          </p:nvSpPr>
          <p:spPr>
            <a:xfrm>
              <a:off x="-2489995" y="5338114"/>
              <a:ext cx="3659228" cy="1938992"/>
            </a:xfrm>
            <a:prstGeom prst="rect">
              <a:avLst/>
            </a:prstGeom>
            <a:noFill/>
          </p:spPr>
          <p:txBody>
            <a:bodyPr wrap="square" rtlCol="0">
              <a:spAutoFit/>
            </a:bodyPr>
            <a:lstStyle/>
            <a:p>
              <a:r>
                <a:rPr lang="en-US" sz="3000" dirty="0">
                  <a:solidFill>
                    <a:srgbClr val="00B0F0"/>
                  </a:solidFill>
                  <a:latin typeface="Tahoma" pitchFamily="34" charset="0"/>
                  <a:ea typeface="Tahoma" pitchFamily="34" charset="0"/>
                  <a:cs typeface="Tahoma" pitchFamily="34" charset="0"/>
                </a:rPr>
                <a:t>If you start using a specific line style, title color, or image frame, stick with it</a:t>
              </a:r>
              <a:r>
                <a:rPr lang="en-US" sz="3000" dirty="0" smtClean="0">
                  <a:solidFill>
                    <a:srgbClr val="00B0F0"/>
                  </a:solidFill>
                  <a:latin typeface="Tahoma" pitchFamily="34" charset="0"/>
                  <a:ea typeface="Tahoma" pitchFamily="34" charset="0"/>
                  <a:cs typeface="Tahoma" pitchFamily="34" charset="0"/>
                </a:rPr>
                <a:t>.”</a:t>
              </a:r>
              <a:endParaRPr lang="en-US" sz="3000" dirty="0">
                <a:solidFill>
                  <a:srgbClr val="00B0F0"/>
                </a:solidFill>
                <a:latin typeface="Tahoma" pitchFamily="34" charset="0"/>
                <a:ea typeface="Tahoma" pitchFamily="34" charset="0"/>
                <a:cs typeface="Tahoma" pitchFamily="34" charset="0"/>
              </a:endParaRPr>
            </a:p>
          </p:txBody>
        </p:sp>
      </p:grpSp>
      <p:sp>
        <p:nvSpPr>
          <p:cNvPr id="17" name="TextBox 16"/>
          <p:cNvSpPr txBox="1"/>
          <p:nvPr/>
        </p:nvSpPr>
        <p:spPr>
          <a:xfrm rot="940237">
            <a:off x="923905" y="7017780"/>
            <a:ext cx="2570238"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944614">
            <a:off x="1159190" y="7269205"/>
            <a:ext cx="2647666"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a:t>
            </a:r>
            <a:r>
              <a:rPr lang="en-US" sz="2000" dirty="0" smtClean="0">
                <a:latin typeface="Lucida Grande" pitchFamily="2" charset="0"/>
                <a:ea typeface="Tahoma" pitchFamily="34" charset="0"/>
                <a:cs typeface="Lucida Grande" pitchFamily="2" charset="0"/>
                <a:hlinkClick r:id="rId6"/>
              </a:rPr>
              <a:t>social media sharing links</a:t>
            </a:r>
            <a:r>
              <a:rPr lang="en-US" sz="2000" dirty="0" smtClean="0">
                <a:latin typeface="Lucida Grande" pitchFamily="2" charset="0"/>
                <a:ea typeface="Tahoma" pitchFamily="34" charset="0"/>
                <a:cs typeface="Lucida Grande" pitchFamily="2" charset="0"/>
              </a:rPr>
              <a:t> to your ebook.</a:t>
            </a:r>
            <a:endParaRPr lang="en-US" sz="2000" dirty="0">
              <a:latin typeface="Lucida Grande" pitchFamily="2" charset="0"/>
              <a:ea typeface="Tahoma" pitchFamily="34" charset="0"/>
              <a:cs typeface="Lucida Grande" pitchFamily="2" charset="0"/>
            </a:endParaRPr>
          </a:p>
        </p:txBody>
      </p:sp>
      <p:sp>
        <p:nvSpPr>
          <p:cNvPr id="23" name="Oval 22"/>
          <p:cNvSpPr/>
          <p:nvPr/>
        </p:nvSpPr>
        <p:spPr>
          <a:xfrm>
            <a:off x="1471795" y="6698116"/>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a:off x="3645894" y="7794885"/>
            <a:ext cx="1165949" cy="472716"/>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rot="21006841">
            <a:off x="3637319" y="244837"/>
            <a:ext cx="2651255"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6" name="TextBox 25"/>
          <p:cNvSpPr txBox="1"/>
          <p:nvPr/>
        </p:nvSpPr>
        <p:spPr>
          <a:xfrm rot="20964523">
            <a:off x="3696010" y="492144"/>
            <a:ext cx="2607958"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Use quotes and callouts to </a:t>
            </a:r>
            <a:r>
              <a:rPr lang="en-US" sz="2000" dirty="0">
                <a:latin typeface="Lucida Grande" pitchFamily="2" charset="0"/>
                <a:ea typeface="Tahoma" pitchFamily="34" charset="0"/>
                <a:cs typeface="Lucida Grande" pitchFamily="2" charset="0"/>
              </a:rPr>
              <a:t>separate </a:t>
            </a:r>
            <a:r>
              <a:rPr lang="en-US" sz="2000" dirty="0" smtClean="0">
                <a:latin typeface="Lucida Grande" pitchFamily="2" charset="0"/>
                <a:ea typeface="Tahoma" pitchFamily="34" charset="0"/>
                <a:cs typeface="Lucida Grande" pitchFamily="2" charset="0"/>
              </a:rPr>
              <a:t>content visually. </a:t>
            </a:r>
            <a:endParaRPr lang="en-US" sz="2000" dirty="0">
              <a:latin typeface="Lucida Grande" pitchFamily="2" charset="0"/>
              <a:ea typeface="Tahoma" pitchFamily="34" charset="0"/>
              <a:cs typeface="Lucida Grande" pitchFamily="2" charset="0"/>
            </a:endParaRPr>
          </a:p>
        </p:txBody>
      </p:sp>
      <p:sp>
        <p:nvSpPr>
          <p:cNvPr id="27" name="Oval 26"/>
          <p:cNvSpPr/>
          <p:nvPr/>
        </p:nvSpPr>
        <p:spPr>
          <a:xfrm>
            <a:off x="4811843" y="127146"/>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H="1">
            <a:off x="2908092" y="1308085"/>
            <a:ext cx="622090" cy="63070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6</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073793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Straight Arrow Connector 22"/>
          <p:cNvCxnSpPr/>
          <p:nvPr/>
        </p:nvCxnSpPr>
        <p:spPr>
          <a:xfrm flipH="1" flipV="1">
            <a:off x="4085142" y="4341701"/>
            <a:ext cx="442173" cy="1826704"/>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447772" y="1626769"/>
            <a:ext cx="2912494" cy="1938992"/>
          </a:xfrm>
          <a:prstGeom prst="rect">
            <a:avLst/>
          </a:prstGeom>
          <a:noFill/>
        </p:spPr>
        <p:txBody>
          <a:bodyPr wrap="square" rtlCol="0">
            <a:spAutoFit/>
          </a:bodyPr>
          <a:lstStyle/>
          <a:p>
            <a:r>
              <a:rPr lang="en-US" sz="3000" dirty="0" smtClean="0">
                <a:solidFill>
                  <a:srgbClr val="00B0F0"/>
                </a:solidFill>
                <a:latin typeface="Tahoma" pitchFamily="34" charset="0"/>
                <a:ea typeface="Tahoma" pitchFamily="34" charset="0"/>
                <a:cs typeface="Tahoma" pitchFamily="34" charset="0"/>
              </a:rPr>
              <a:t>21% of adults reported reading an ebook in 2011.</a:t>
            </a:r>
            <a:endParaRPr lang="en-US" sz="3000" dirty="0">
              <a:solidFill>
                <a:srgbClr val="00B0F0"/>
              </a:solidFill>
              <a:latin typeface="Tahoma" pitchFamily="34" charset="0"/>
              <a:ea typeface="Tahoma" pitchFamily="34" charset="0"/>
              <a:cs typeface="Tahoma" pitchFamily="34" charset="0"/>
            </a:endParaRPr>
          </a:p>
        </p:txBody>
      </p:sp>
      <p:sp>
        <p:nvSpPr>
          <p:cNvPr id="12" name="TextBox 11"/>
          <p:cNvSpPr txBox="1"/>
          <p:nvPr/>
        </p:nvSpPr>
        <p:spPr>
          <a:xfrm>
            <a:off x="497177" y="1610871"/>
            <a:ext cx="2545825" cy="480131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Readers’ eyes are drawn to </a:t>
            </a:r>
            <a:r>
              <a:rPr lang="en-US" sz="1700" dirty="0" smtClean="0">
                <a:latin typeface="Tahoma" pitchFamily="34" charset="0"/>
                <a:ea typeface="Tahoma" pitchFamily="34" charset="0"/>
                <a:cs typeface="Tahoma" pitchFamily="34" charset="0"/>
              </a:rPr>
              <a:t>highlighted text</a:t>
            </a:r>
            <a:r>
              <a:rPr lang="en-US" sz="1700" dirty="0" smtClean="0">
                <a:latin typeface="Tahoma" pitchFamily="34" charset="0"/>
                <a:ea typeface="Tahoma" pitchFamily="34" charset="0"/>
                <a:cs typeface="Tahoma" pitchFamily="34" charset="0"/>
              </a:rPr>
              <a:t>, so you can feature important stats and facts as callouts. </a:t>
            </a:r>
          </a:p>
          <a:p>
            <a:endParaRPr lang="en-US" sz="1700" dirty="0">
              <a:latin typeface="Tahoma" pitchFamily="34" charset="0"/>
              <a:ea typeface="Tahoma" pitchFamily="34" charset="0"/>
              <a:cs typeface="Tahoma" pitchFamily="34" charset="0"/>
            </a:endParaRPr>
          </a:p>
          <a:p>
            <a:r>
              <a:rPr lang="en-US" sz="1700" dirty="0" smtClean="0">
                <a:latin typeface="Tahoma" pitchFamily="34" charset="0"/>
                <a:ea typeface="Tahoma" pitchFamily="34" charset="0"/>
                <a:cs typeface="Tahoma" pitchFamily="34" charset="0"/>
              </a:rPr>
              <a:t>At </a:t>
            </a:r>
            <a:r>
              <a:rPr lang="en-US" sz="1700" dirty="0" smtClean="0">
                <a:latin typeface="Tahoma" pitchFamily="34" charset="0"/>
                <a:ea typeface="Tahoma" pitchFamily="34" charset="0"/>
                <a:cs typeface="Tahoma" pitchFamily="34" charset="0"/>
              </a:rPr>
              <a:t>HubSpot, </a:t>
            </a:r>
            <a:r>
              <a:rPr lang="en-US" sz="1700" dirty="0" smtClean="0">
                <a:latin typeface="Tahoma" pitchFamily="34" charset="0"/>
                <a:ea typeface="Tahoma" pitchFamily="34" charset="0"/>
                <a:cs typeface="Tahoma" pitchFamily="34" charset="0"/>
              </a:rPr>
              <a:t>we have noticed that data-driven content performs exceptionally well with our audience. People gravitate towards specific information conveyed with graphs, charts and figures</a:t>
            </a:r>
            <a:r>
              <a:rPr lang="en-US" sz="1700" dirty="0" smtClean="0">
                <a:latin typeface="Tahoma" pitchFamily="34" charset="0"/>
                <a:ea typeface="Tahoma" pitchFamily="34" charset="0"/>
                <a:cs typeface="Tahoma" pitchFamily="34" charset="0"/>
              </a:rPr>
              <a:t>. That’s why we leverage this type of information in 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a:t>
            </a:r>
            <a:endParaRPr lang="en-US" sz="1700" dirty="0">
              <a:latin typeface="Tahoma" pitchFamily="34" charset="0"/>
              <a:ea typeface="Tahoma" pitchFamily="34" charset="0"/>
              <a:cs typeface="Tahoma" pitchFamily="34" charset="0"/>
            </a:endParaRPr>
          </a:p>
        </p:txBody>
      </p:sp>
      <p:pic>
        <p:nvPicPr>
          <p:cNvPr id="15" name="Picture 14" descr="Twitter_squar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16" name="Picture 15" descr="facebook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17" name="Picture 16" descr="linkedin_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sp>
        <p:nvSpPr>
          <p:cNvPr id="20" name="TextBox 19"/>
          <p:cNvSpPr txBox="1"/>
          <p:nvPr/>
        </p:nvSpPr>
        <p:spPr>
          <a:xfrm rot="1148420">
            <a:off x="4252288" y="5502889"/>
            <a:ext cx="1918820"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1" name="TextBox 20"/>
          <p:cNvSpPr txBox="1"/>
          <p:nvPr/>
        </p:nvSpPr>
        <p:spPr>
          <a:xfrm rot="1130102">
            <a:off x="4321803" y="5816517"/>
            <a:ext cx="1977042"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Feature a relevant piece of data here.</a:t>
            </a:r>
            <a:endParaRPr lang="en-US" sz="2000" dirty="0">
              <a:latin typeface="Lucida Grande" pitchFamily="2" charset="0"/>
              <a:ea typeface="Tahoma" pitchFamily="34" charset="0"/>
              <a:cs typeface="Lucida Grande" pitchFamily="2" charset="0"/>
            </a:endParaRPr>
          </a:p>
        </p:txBody>
      </p:sp>
      <p:sp>
        <p:nvSpPr>
          <p:cNvPr id="22" name="Oval 21"/>
          <p:cNvSpPr/>
          <p:nvPr/>
        </p:nvSpPr>
        <p:spPr>
          <a:xfrm>
            <a:off x="5497286" y="548579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14" name="TextBox 13"/>
          <p:cNvSpPr txBox="1"/>
          <p:nvPr/>
        </p:nvSpPr>
        <p:spPr>
          <a:xfrm>
            <a:off x="3452740" y="3565761"/>
            <a:ext cx="2545825" cy="430887"/>
          </a:xfrm>
          <a:prstGeom prst="rect">
            <a:avLst/>
          </a:prstGeom>
          <a:noFill/>
        </p:spPr>
        <p:txBody>
          <a:bodyPr wrap="square" rtlCol="0">
            <a:spAutoFit/>
          </a:bodyPr>
          <a:lstStyle/>
          <a:p>
            <a:r>
              <a:rPr lang="en-US" sz="1100" i="1" dirty="0" smtClean="0">
                <a:latin typeface="Tahoma" pitchFamily="34" charset="0"/>
                <a:ea typeface="Tahoma" pitchFamily="34" charset="0"/>
                <a:cs typeface="Tahoma" pitchFamily="34" charset="0"/>
              </a:rPr>
              <a:t>Source: Pew Internet &amp; American Life Project, 2012</a:t>
            </a:r>
            <a:endParaRPr lang="en-US" sz="1100" i="1" dirty="0">
              <a:latin typeface="Tahoma" pitchFamily="34" charset="0"/>
              <a:ea typeface="Tahoma" pitchFamily="34" charset="0"/>
              <a:cs typeface="Tahoma" pitchFamily="34" charset="0"/>
            </a:endParaRPr>
          </a:p>
        </p:txBody>
      </p:sp>
      <p:sp>
        <p:nvSpPr>
          <p:cNvPr id="18" name="TextBox 1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7</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4901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04916" y="2542437"/>
            <a:ext cx="3962388" cy="305962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Content Placeholder 2"/>
          <p:cNvSpPr>
            <a:spLocks noGrp="1"/>
          </p:cNvSpPr>
          <p:nvPr>
            <p:ph idx="1"/>
          </p:nvPr>
        </p:nvSpPr>
        <p:spPr>
          <a:xfrm>
            <a:off x="399985" y="6032918"/>
            <a:ext cx="6099927" cy="3216013"/>
          </a:xfrm>
        </p:spPr>
        <p:txBody>
          <a:bodyPr>
            <a:noAutofit/>
          </a:bodyPr>
          <a:lstStyle/>
          <a:p>
            <a:pPr marL="0" indent="0">
              <a:buNone/>
            </a:pPr>
            <a:r>
              <a:rPr lang="en-US" sz="1700" dirty="0">
                <a:latin typeface="Tahoma" pitchFamily="34" charset="0"/>
                <a:ea typeface="Tahoma" pitchFamily="34" charset="0"/>
                <a:cs typeface="Tahoma" pitchFamily="34" charset="0"/>
              </a:rPr>
              <a:t>G</a:t>
            </a:r>
            <a:r>
              <a:rPr lang="en-US" sz="1700" dirty="0" smtClean="0">
                <a:latin typeface="Tahoma" pitchFamily="34" charset="0"/>
                <a:ea typeface="Tahoma" pitchFamily="34" charset="0"/>
                <a:cs typeface="Tahoma" pitchFamily="34" charset="0"/>
              </a:rPr>
              <a:t>ood images are not easy to find. You cannot just steal something from Google Image. However, you do have other sources of visuals to choose from!</a:t>
            </a:r>
          </a:p>
          <a:p>
            <a:pPr marL="0" indent="0">
              <a:buNone/>
            </a:pPr>
            <a:endParaRPr lang="en-US" sz="1700" dirty="0" smtClean="0">
              <a:latin typeface="Tahoma" pitchFamily="34" charset="0"/>
              <a:ea typeface="Tahoma" pitchFamily="34" charset="0"/>
              <a:cs typeface="Tahoma" pitchFamily="34" charset="0"/>
            </a:endParaRPr>
          </a:p>
          <a:p>
            <a:pPr marL="0" indent="0">
              <a:buNone/>
            </a:pPr>
            <a:r>
              <a:rPr lang="en-US" sz="1700" dirty="0" smtClean="0">
                <a:latin typeface="Tahoma" pitchFamily="34" charset="0"/>
                <a:ea typeface="Tahoma" pitchFamily="34" charset="0"/>
                <a:cs typeface="Tahoma" pitchFamily="34" charset="0"/>
              </a:rPr>
              <a:t>For instance, we recommend </a:t>
            </a:r>
            <a:r>
              <a:rPr lang="en-US" sz="1700" dirty="0" smtClean="0">
                <a:latin typeface="Tahoma" pitchFamily="34" charset="0"/>
                <a:ea typeface="Tahoma" pitchFamily="34" charset="0"/>
                <a:cs typeface="Tahoma" pitchFamily="34" charset="0"/>
                <a:hlinkClick r:id="rId2"/>
              </a:rPr>
              <a:t>Flickr’s Creative Commons library</a:t>
            </a:r>
            <a:r>
              <a:rPr lang="en-US" sz="1700" dirty="0" smtClean="0">
                <a:latin typeface="Tahoma" pitchFamily="34" charset="0"/>
                <a:ea typeface="Tahoma" pitchFamily="34" charset="0"/>
                <a:cs typeface="Tahoma" pitchFamily="34" charset="0"/>
              </a:rPr>
              <a:t>. As long as you properly attribute each image, you can use any of the ones you find. You can also download </a:t>
            </a:r>
            <a:r>
              <a:rPr lang="en-US" sz="1700" dirty="0" err="1" smtClean="0">
                <a:latin typeface="Tahoma" pitchFamily="34" charset="0"/>
                <a:ea typeface="Tahoma" pitchFamily="34" charset="0"/>
                <a:cs typeface="Tahoma" pitchFamily="34" charset="0"/>
              </a:rPr>
              <a:t>iStockphoto</a:t>
            </a:r>
            <a:r>
              <a:rPr lang="en-US" sz="1700" dirty="0" smtClean="0">
                <a:latin typeface="Tahoma" pitchFamily="34" charset="0"/>
                <a:ea typeface="Tahoma" pitchFamily="34" charset="0"/>
                <a:cs typeface="Tahoma" pitchFamily="34" charset="0"/>
              </a:rPr>
              <a:t> images and use them in 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a:t>
            </a:r>
            <a:endParaRPr lang="en-US" sz="1700" dirty="0">
              <a:latin typeface="Tahoma" pitchFamily="34" charset="0"/>
              <a:ea typeface="Tahoma" pitchFamily="34" charset="0"/>
              <a:cs typeface="Tahoma" pitchFamily="34" charset="0"/>
            </a:endParaRPr>
          </a:p>
        </p:txBody>
      </p:sp>
      <p:pic>
        <p:nvPicPr>
          <p:cNvPr id="21" name="Picture 20" descr="Twitter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22" name="Picture 21" descr="facebook_squar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23" name="Picture 22" descr="linkedin_logo.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cxnSp>
        <p:nvCxnSpPr>
          <p:cNvPr id="18" name="Straight Arrow Connector 17"/>
          <p:cNvCxnSpPr/>
          <p:nvPr/>
        </p:nvCxnSpPr>
        <p:spPr>
          <a:xfrm flipH="1">
            <a:off x="4857681" y="4163701"/>
            <a:ext cx="1025208" cy="858004"/>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2:</a:t>
            </a:r>
          </a:p>
          <a:p>
            <a:r>
              <a:rPr lang="en-US" sz="3500" dirty="0">
                <a:latin typeface="Tahoma" pitchFamily="34" charset="0"/>
                <a:ea typeface="Tahoma" pitchFamily="34" charset="0"/>
                <a:cs typeface="Tahoma" pitchFamily="34" charset="0"/>
              </a:rPr>
              <a:t>W</a:t>
            </a:r>
            <a:r>
              <a:rPr lang="en-US" sz="3500" dirty="0" smtClean="0">
                <a:latin typeface="Tahoma" pitchFamily="34" charset="0"/>
                <a:ea typeface="Tahoma" pitchFamily="34" charset="0"/>
                <a:cs typeface="Tahoma" pitchFamily="34" charset="0"/>
              </a:rPr>
              <a:t>riting Effective Ebook Copy</a:t>
            </a:r>
          </a:p>
        </p:txBody>
      </p:sp>
      <p:sp>
        <p:nvSpPr>
          <p:cNvPr id="13" name="TextBox 12"/>
          <p:cNvSpPr txBox="1"/>
          <p:nvPr/>
        </p:nvSpPr>
        <p:spPr>
          <a:xfrm rot="5827994">
            <a:off x="4963449" y="2617418"/>
            <a:ext cx="1432204" cy="2031325"/>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a:p>
            <a:endParaRPr lang="en-US" dirty="0" smtClean="0"/>
          </a:p>
          <a:p>
            <a:endParaRPr lang="en-US" dirty="0"/>
          </a:p>
        </p:txBody>
      </p:sp>
      <p:sp>
        <p:nvSpPr>
          <p:cNvPr id="15" name="TextBox 14"/>
          <p:cNvSpPr txBox="1"/>
          <p:nvPr/>
        </p:nvSpPr>
        <p:spPr>
          <a:xfrm rot="539994">
            <a:off x="4752521" y="3003345"/>
            <a:ext cx="1932134"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Pair chapter title pages with relevant images.</a:t>
            </a:r>
            <a:endParaRPr lang="en-US" sz="2000" dirty="0">
              <a:latin typeface="Lucida Grande" pitchFamily="2" charset="0"/>
              <a:ea typeface="Tahoma" pitchFamily="34" charset="0"/>
              <a:cs typeface="Lucida Grande" pitchFamily="2" charset="0"/>
            </a:endParaRPr>
          </a:p>
        </p:txBody>
      </p:sp>
      <p:sp>
        <p:nvSpPr>
          <p:cNvPr id="16" name="Oval 15"/>
          <p:cNvSpPr/>
          <p:nvPr/>
        </p:nvSpPr>
        <p:spPr>
          <a:xfrm>
            <a:off x="6215099" y="286036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8</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041380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Arrow Connector 19"/>
          <p:cNvCxnSpPr/>
          <p:nvPr/>
        </p:nvCxnSpPr>
        <p:spPr>
          <a:xfrm flipV="1">
            <a:off x="2601800" y="7510072"/>
            <a:ext cx="1145741" cy="757530"/>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35757" y="2176935"/>
            <a:ext cx="2727168" cy="480131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Instead </a:t>
            </a:r>
            <a:r>
              <a:rPr lang="en-US" sz="1700" dirty="0">
                <a:latin typeface="Tahoma" pitchFamily="34" charset="0"/>
                <a:ea typeface="Tahoma" pitchFamily="34" charset="0"/>
                <a:cs typeface="Tahoma" pitchFamily="34" charset="0"/>
              </a:rPr>
              <a:t>of trying to use sophisticated language to convey a point, write simply and clearly. That’s the most effective way of educating readers and helping them understand the new material you’re providing. This is should also hold true for all your other marketing efforts, such as email marketing, call-to-action creation, and landing page production. “Clarity trumps persuasion,” as Dr. Flint </a:t>
            </a:r>
            <a:r>
              <a:rPr lang="en-US" sz="1700" dirty="0" err="1">
                <a:latin typeface="Tahoma" pitchFamily="34" charset="0"/>
                <a:ea typeface="Tahoma" pitchFamily="34" charset="0"/>
                <a:cs typeface="Tahoma" pitchFamily="34" charset="0"/>
              </a:rPr>
              <a:t>McGlaughlin</a:t>
            </a:r>
            <a:r>
              <a:rPr lang="en-US" sz="1700" dirty="0">
                <a:latin typeface="Tahoma" pitchFamily="34" charset="0"/>
                <a:ea typeface="Tahoma" pitchFamily="34" charset="0"/>
                <a:cs typeface="Tahoma" pitchFamily="34" charset="0"/>
              </a:rPr>
              <a:t> of MECLABS often likes to say</a:t>
            </a:r>
            <a:r>
              <a:rPr lang="en-US" sz="1700" dirty="0" smtClean="0">
                <a:latin typeface="Tahoma" pitchFamily="34" charset="0"/>
                <a:ea typeface="Tahoma" pitchFamily="34" charset="0"/>
                <a:cs typeface="Tahoma" pitchFamily="34" charset="0"/>
              </a:rPr>
              <a:t>.</a:t>
            </a:r>
          </a:p>
        </p:txBody>
      </p:sp>
      <p:pic>
        <p:nvPicPr>
          <p:cNvPr id="6" name="Picture 5" descr="Twitter_squar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2197" y="8267601"/>
            <a:ext cx="805089" cy="805089"/>
          </a:xfrm>
          <a:prstGeom prst="rect">
            <a:avLst/>
          </a:prstGeom>
        </p:spPr>
      </p:pic>
      <p:pic>
        <p:nvPicPr>
          <p:cNvPr id="7" name="Picture 6" descr="facebook_squa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285" y="8383516"/>
            <a:ext cx="568460" cy="568460"/>
          </a:xfrm>
          <a:prstGeom prst="rect">
            <a:avLst/>
          </a:prstGeom>
        </p:spPr>
      </p:pic>
      <p:pic>
        <p:nvPicPr>
          <p:cNvPr id="8" name="Picture 7" descr="linkedin_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0857" y="8402920"/>
            <a:ext cx="549055" cy="549055"/>
          </a:xfrm>
          <a:prstGeom prst="rect">
            <a:avLst/>
          </a:prstGeom>
        </p:spPr>
      </p:pic>
      <p:sp>
        <p:nvSpPr>
          <p:cNvPr id="14" name="Rectangle 13"/>
          <p:cNvSpPr/>
          <p:nvPr/>
        </p:nvSpPr>
        <p:spPr>
          <a:xfrm>
            <a:off x="3606141" y="2217328"/>
            <a:ext cx="2977199" cy="4858011"/>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2"/>
          <p:cNvGrpSpPr/>
          <p:nvPr/>
        </p:nvGrpSpPr>
        <p:grpSpPr>
          <a:xfrm rot="19277132">
            <a:off x="1406570" y="7119133"/>
            <a:ext cx="1477328" cy="1915610"/>
            <a:chOff x="1859960" y="7335063"/>
            <a:chExt cx="1477328" cy="1514252"/>
          </a:xfrm>
        </p:grpSpPr>
        <p:sp>
          <p:nvSpPr>
            <p:cNvPr id="18" name="TextBox 17"/>
            <p:cNvSpPr txBox="1"/>
            <p:nvPr/>
          </p:nvSpPr>
          <p:spPr>
            <a:xfrm rot="17452164">
              <a:off x="1933979" y="7261044"/>
              <a:ext cx="1329289"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9" name="TextBox 18"/>
            <p:cNvSpPr txBox="1"/>
            <p:nvPr/>
          </p:nvSpPr>
          <p:spPr>
            <a:xfrm rot="1477431">
              <a:off x="1901748" y="7525876"/>
              <a:ext cx="1423773"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Type image caption here.</a:t>
              </a:r>
              <a:endParaRPr lang="en-US" sz="2000" dirty="0">
                <a:latin typeface="Lucida Grande" pitchFamily="2" charset="0"/>
                <a:ea typeface="Tahoma" pitchFamily="34" charset="0"/>
                <a:cs typeface="Lucida Grande" pitchFamily="2" charset="0"/>
              </a:endParaRPr>
            </a:p>
          </p:txBody>
        </p:sp>
      </p:grpSp>
      <p:sp>
        <p:nvSpPr>
          <p:cNvPr id="21" name="Oval 20"/>
          <p:cNvSpPr/>
          <p:nvPr/>
        </p:nvSpPr>
        <p:spPr>
          <a:xfrm>
            <a:off x="1969482" y="6978249"/>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p:cNvSpPr txBox="1"/>
          <p:nvPr/>
        </p:nvSpPr>
        <p:spPr>
          <a:xfrm>
            <a:off x="3525599" y="7115526"/>
            <a:ext cx="2602469" cy="246221"/>
          </a:xfrm>
          <a:prstGeom prst="rect">
            <a:avLst/>
          </a:prstGeom>
          <a:noFill/>
        </p:spPr>
        <p:txBody>
          <a:bodyPr wrap="square" rtlCol="0">
            <a:spAutoFit/>
          </a:bodyPr>
          <a:lstStyle/>
          <a:p>
            <a:r>
              <a:rPr lang="en-US" sz="1000" dirty="0" smtClean="0">
                <a:solidFill>
                  <a:srgbClr val="00B0F0"/>
                </a:solidFill>
                <a:latin typeface="Tahoma" pitchFamily="34" charset="0"/>
                <a:ea typeface="Tahoma" pitchFamily="34" charset="0"/>
                <a:cs typeface="Tahoma" pitchFamily="34" charset="0"/>
              </a:rPr>
              <a:t>IMAGE CAPTION</a:t>
            </a:r>
            <a:endParaRPr lang="en-US" sz="1000" dirty="0">
              <a:solidFill>
                <a:srgbClr val="00B0F0"/>
              </a:solidFill>
              <a:latin typeface="Tahoma" pitchFamily="34" charset="0"/>
              <a:ea typeface="Tahoma" pitchFamily="34" charset="0"/>
              <a:cs typeface="Tahoma" pitchFamily="34" charset="0"/>
            </a:endParaRPr>
          </a:p>
        </p:txBody>
      </p:sp>
      <p:sp>
        <p:nvSpPr>
          <p:cNvPr id="22" name="TextBox 21"/>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15" name="TextBox 14"/>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9</a:t>
            </a:r>
            <a:endParaRPr lang="en-US" sz="1000"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1292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6308</TotalTime>
  <Words>1135</Words>
  <Application>Microsoft Office PowerPoint</Application>
  <PresentationFormat>On-screen Show (4:3)</PresentationFormat>
  <Paragraphs>180</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7921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Pj</dc:creator>
  <cp:lastModifiedBy>Magdalena Georgieva</cp:lastModifiedBy>
  <cp:revision>248</cp:revision>
  <dcterms:created xsi:type="dcterms:W3CDTF">2012-06-19T17:02:34Z</dcterms:created>
  <dcterms:modified xsi:type="dcterms:W3CDTF">2012-07-23T14:04:48Z</dcterms:modified>
</cp:coreProperties>
</file>