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Lexend SemiBold"/>
      <p:regular r:id="rId18"/>
      <p:bold r:id="rId19"/>
    </p:embeddedFont>
    <p:embeddedFont>
      <p:font typeface="Lexend Medium"/>
      <p:regular r:id="rId20"/>
      <p:bold r:id="rId21"/>
    </p:embeddedFont>
    <p:embeddedFont>
      <p:font typeface="Lexe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F6FC31-76C4-4BAB-BBA1-D6CD79E05A20}">
  <a:tblStyle styleId="{A5F6FC31-76C4-4BAB-BBA1-D6CD79E05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6CA0305-170F-4658-873E-97C932A494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Medium-regular.fntdata"/><Relationship Id="rId11" Type="http://schemas.openxmlformats.org/officeDocument/2006/relationships/slide" Target="slides/slide6.xml"/><Relationship Id="rId22" Type="http://schemas.openxmlformats.org/officeDocument/2006/relationships/font" Target="fonts/Lexend-regular.fntdata"/><Relationship Id="rId10" Type="http://schemas.openxmlformats.org/officeDocument/2006/relationships/slide" Target="slides/slide5.xml"/><Relationship Id="rId21" Type="http://schemas.openxmlformats.org/officeDocument/2006/relationships/font" Target="fonts/Lexend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exen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exendSemiBold-bold.fntdata"/><Relationship Id="rId6" Type="http://schemas.openxmlformats.org/officeDocument/2006/relationships/slide" Target="slides/slide1.xml"/><Relationship Id="rId18" Type="http://schemas.openxmlformats.org/officeDocument/2006/relationships/font" Target="fonts/Lexend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Title Slide</a:t>
            </a:r>
            <a:endParaRPr b="1" sz="14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Dark</a:t>
            </a:r>
            <a:endParaRPr sz="12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3895722e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3895722e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3895722e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3895722e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6d7b353e1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6d7b353e1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b6d7b353e1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r>
              <a:rPr b="1" lang="en-US" sz="14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Product Screenshot Full MacBook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r>
              <a:rPr b="1" lang="en-US" sz="14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Please watch all videos above. </a:t>
            </a:r>
            <a:endParaRPr b="1" sz="14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a5be673d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a5be673d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3895722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3895722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3895722e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3895722e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3895722e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3895722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3895722e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3895722e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3895722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3895722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s – Dark">
  <p:cSld name="Title Slides – Dark">
    <p:bg>
      <p:bgPr>
        <a:solidFill>
          <a:srgbClr val="19273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3637" y="5894628"/>
            <a:ext cx="780288" cy="832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ligned - Orange">
  <p:cSld name="Left Aligned - Orange">
    <p:bg>
      <p:bgPr>
        <a:solidFill>
          <a:srgbClr val="FCEAD7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5637" y="5896167"/>
            <a:ext cx="780288" cy="81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225" y="0"/>
            <a:ext cx="3429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0" y="0"/>
            <a:ext cx="1782900" cy="6868200"/>
          </a:xfrm>
          <a:prstGeom prst="rect">
            <a:avLst/>
          </a:prstGeom>
          <a:solidFill>
            <a:srgbClr val="F55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– Center Aligned Header Light">
  <p:cSld name="Blank Slide – Center Aligned Header Light"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5637" y="5896167"/>
            <a:ext cx="780288" cy="8193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753392" y="284481"/>
            <a:ext cx="6685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forms/d/e/1FAIpQLSe3J_d3reNmrsLD7R7wwPyJpiNAdfnqNXybEbEBjVRe8yyAbQ/viewform?usp=sf_link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academy.hubspot.com/courses/growth-driven-design?utm_source=offers&amp;utm_medium=offers&amp;utm_campaign=seondary-conversion_wireframe-template_template" TargetMode="External"/><Relationship Id="rId5" Type="http://schemas.openxmlformats.org/officeDocument/2006/relationships/hyperlink" Target="https://academy.hubspot.com/lessons/customer-journey-map?utm_source=offers&amp;utm_medium=offers&amp;utm_campaign=seondary-conversion_customer-journey-map_template" TargetMode="External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18066" r="0" t="0"/>
          <a:stretch/>
        </p:blipFill>
        <p:spPr>
          <a:xfrm>
            <a:off x="6654950" y="848375"/>
            <a:ext cx="4838548" cy="49047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idx="4294967295" type="title"/>
          </p:nvPr>
        </p:nvSpPr>
        <p:spPr>
          <a:xfrm>
            <a:off x="812000" y="2374075"/>
            <a:ext cx="6566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n-US" sz="6200">
                <a:solidFill>
                  <a:srgbClr val="FFFFFF"/>
                </a:solidFill>
                <a:latin typeface="Lexend Medium"/>
                <a:ea typeface="Lexend Medium"/>
                <a:cs typeface="Lexend Medium"/>
                <a:sym typeface="Lexend Medium"/>
              </a:rPr>
              <a:t>Customer </a:t>
            </a:r>
            <a:br>
              <a:rPr lang="en-US" sz="6200">
                <a:solidFill>
                  <a:srgbClr val="FFFFFF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r>
              <a:rPr lang="en-US" sz="6200">
                <a:solidFill>
                  <a:srgbClr val="FFFFFF"/>
                </a:solidFill>
                <a:latin typeface="Lexend Medium"/>
                <a:ea typeface="Lexend Medium"/>
                <a:cs typeface="Lexend Medium"/>
                <a:sym typeface="Lexend Medium"/>
              </a:rPr>
              <a:t>Journey Map Template</a:t>
            </a:r>
            <a:endParaRPr sz="6200">
              <a:solidFill>
                <a:srgbClr val="FFFFFF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999" y="1469229"/>
            <a:ext cx="1723697" cy="66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2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{A5F6FC31-76C4-4BAB-BBA1-D6CD79E05A20}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9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Customer Churn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91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Popular Churn Reason #1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C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Popular Churn Reason #2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C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Popular Churn Reason #3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C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Popular Churn Reason #4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C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92733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Popular Churn Reason #5</a:t>
                      </a:r>
                      <a:endParaRPr>
                        <a:solidFill>
                          <a:srgbClr val="192733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C4B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did the customer experience?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feeling after this/these incidents?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Why does this ultimately cause the customer to churn?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can we improve this experience to reduce churn?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C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2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{A5F6FC31-76C4-4BAB-BBA1-D6CD79E05A20}</a:tableStyleId>
              </a:tblPr>
              <a:tblGrid>
                <a:gridCol w="2032000"/>
                <a:gridCol w="2032000"/>
                <a:gridCol w="2032000"/>
                <a:gridCol w="2087200"/>
                <a:gridCol w="1976800"/>
                <a:gridCol w="2032000"/>
              </a:tblGrid>
              <a:tr h="9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Service &amp; Support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84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Normal Use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Notices Issue or Has Complaint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Asks for Help / Contacts Support 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Speaks with Support or Rep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Resolves Conflict / Issue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Why is the customer feeling this way?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do we communicate with the customer?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action do we take in the background?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b="19210" l="0" r="0" t="18196"/>
          <a:stretch/>
        </p:blipFill>
        <p:spPr>
          <a:xfrm>
            <a:off x="152400" y="152400"/>
            <a:ext cx="2457450" cy="1724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" name="Google Shape;176;p2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{E6CA0305-170F-4658-873E-97C932A49405}</a:tableStyleId>
              </a:tblPr>
              <a:tblGrid>
                <a:gridCol w="12192000"/>
              </a:tblGrid>
              <a:tr h="6858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92733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92733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rgbClr val="34485A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How’d we do?</a:t>
                      </a:r>
                      <a:endParaRPr sz="4000">
                        <a:solidFill>
                          <a:srgbClr val="34485A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If you have a minute, we’d appreciate you taking our </a:t>
                      </a:r>
                      <a:endParaRPr sz="21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four-question survey to help us make better content like this in the future. </a:t>
                      </a:r>
                      <a:endParaRPr sz="21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3475B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3475B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 u="sng">
                          <a:solidFill>
                            <a:srgbClr val="F55C35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Give us your feedback.</a:t>
                      </a:r>
                      <a:endParaRPr b="1" sz="2600">
                        <a:solidFill>
                          <a:srgbClr val="F55C35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00A4BD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4EA"/>
                    </a:solidFill>
                  </a:tcPr>
                </a:tc>
              </a:tr>
            </a:tbl>
          </a:graphicData>
        </a:graphic>
      </p:graphicFrame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0912" y="1876425"/>
            <a:ext cx="1250177" cy="149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 rotWithShape="1">
          <a:blip r:embed="rId6">
            <a:alphaModFix/>
          </a:blip>
          <a:srcRect b="0" l="0" r="49261" t="49233"/>
          <a:stretch/>
        </p:blipFill>
        <p:spPr>
          <a:xfrm rot="10800000">
            <a:off x="-2" y="4936075"/>
            <a:ext cx="1919876" cy="19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 rotWithShape="1">
          <a:blip r:embed="rId6">
            <a:alphaModFix/>
          </a:blip>
          <a:srcRect b="0" l="0" r="49261" t="49233"/>
          <a:stretch/>
        </p:blipFill>
        <p:spPr>
          <a:xfrm>
            <a:off x="9911950" y="0"/>
            <a:ext cx="2280051" cy="228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374" y="605901"/>
            <a:ext cx="751300" cy="8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3000" y="5399675"/>
            <a:ext cx="751300" cy="8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4EA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479675" y="1412202"/>
            <a:ext cx="3984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Lexend Medium"/>
                <a:ea typeface="Lexend Medium"/>
                <a:cs typeface="Lexend Medium"/>
                <a:sym typeface="Lexend Medium"/>
              </a:rPr>
              <a:t>Featured Resource: Creating a Customer Journey Map</a:t>
            </a:r>
            <a:endParaRPr sz="2800">
              <a:solidFill>
                <a:srgbClr val="FFFFFF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33775" y="4326049"/>
            <a:ext cx="3984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Completing this </a:t>
            </a:r>
            <a:r>
              <a:rPr i="1" lang="en-US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lesson will help you: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r>
              <a:rPr lang="en-US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Better understand your </a:t>
            </a:r>
            <a:r>
              <a:rPr lang="en-US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customers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●"/>
            </a:pPr>
            <a:r>
              <a:rPr lang="en-US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Improve the customer experience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0" name="Google Shape;110;p18"/>
          <p:cNvCxnSpPr/>
          <p:nvPr/>
        </p:nvCxnSpPr>
        <p:spPr>
          <a:xfrm>
            <a:off x="623729" y="3042241"/>
            <a:ext cx="891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8"/>
          <p:cNvSpPr txBox="1"/>
          <p:nvPr/>
        </p:nvSpPr>
        <p:spPr>
          <a:xfrm>
            <a:off x="479675" y="3154025"/>
            <a:ext cx="41145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Want to learn more? HubSpot Academy offers a free lesson on creating customer journey maps.</a:t>
            </a:r>
            <a:endParaRPr sz="18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0123" y="845846"/>
            <a:ext cx="6418604" cy="3848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6108262" y="1154099"/>
            <a:ext cx="4889200" cy="306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>
            <a:hlinkClick r:id="rId4"/>
          </p:cNvPr>
          <p:cNvSpPr/>
          <p:nvPr/>
        </p:nvSpPr>
        <p:spPr>
          <a:xfrm>
            <a:off x="6992593" y="4968331"/>
            <a:ext cx="3223500" cy="654600"/>
          </a:xfrm>
          <a:prstGeom prst="roundRect">
            <a:avLst>
              <a:gd fmla="val 4563" name="adj"/>
            </a:avLst>
          </a:prstGeom>
          <a:solidFill>
            <a:srgbClr val="0FBFB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A6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209925" y="5069700"/>
            <a:ext cx="28344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rPr lang="en-US" sz="1800">
                <a:solidFill>
                  <a:srgbClr val="FFFFFF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Get Started Free</a:t>
            </a:r>
            <a:endParaRPr sz="1800">
              <a:solidFill>
                <a:srgbClr val="FFFFFF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6">
            <a:alphaModFix/>
          </a:blip>
          <a:srcRect b="0" l="5799" r="5790" t="0"/>
          <a:stretch/>
        </p:blipFill>
        <p:spPr>
          <a:xfrm>
            <a:off x="6108250" y="1120138"/>
            <a:ext cx="4889201" cy="31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4EA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1889412" y="2757661"/>
            <a:ext cx="8413200" cy="3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Included in this resource are seven different </a:t>
            </a:r>
            <a:r>
              <a:rPr b="1"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customer journey maps, including: </a:t>
            </a:r>
            <a:endParaRPr b="1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Buyer's Journey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Current State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Lead Nurturing Mapping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Future State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A Day in the Customer's Life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Customer Churn Mapping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Lexend"/>
              <a:buChar char="●"/>
            </a:pPr>
            <a:r>
              <a:rPr lang="en-US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Customer Support Blueprint Template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[Prompts in Brackets]: </a:t>
            </a:r>
            <a:r>
              <a:rPr lang="en-US" sz="1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These are intended for you to erase and fill in with information for your specific project, such as project name or a due date. </a:t>
            </a:r>
            <a:endParaRPr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Once you’re ready to begin, delete the first three slides and start filling out your info below. </a:t>
            </a:r>
            <a:r>
              <a:rPr lang="en-US" sz="1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  <a:t>Remember, you can add/edit/delete any wording or sections you see fit for your projects.</a:t>
            </a:r>
            <a:endParaRPr sz="1400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rgbClr val="34485A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2400">
              <a:solidFill>
                <a:srgbClr val="34485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3434115" y="1887818"/>
            <a:ext cx="5323900" cy="625200"/>
          </a:xfrm>
          <a:prstGeom prst="roundRect">
            <a:avLst>
              <a:gd fmla="val 4563" name="adj"/>
            </a:avLst>
          </a:prstGeom>
          <a:solidFill>
            <a:srgbClr val="F55C3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434200" y="1910450"/>
            <a:ext cx="5323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n-US" sz="26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How to Use This Template:</a:t>
            </a:r>
            <a:endParaRPr sz="26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963494" y="1017202"/>
            <a:ext cx="10457793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4400"/>
              <a:buFont typeface="Avenir"/>
              <a:buNone/>
            </a:pPr>
            <a:r>
              <a:rPr lang="en-US" sz="4200">
                <a:solidFill>
                  <a:srgbClr val="34485A"/>
                </a:solidFill>
                <a:latin typeface="Lexend Medium"/>
                <a:ea typeface="Lexend Medium"/>
                <a:cs typeface="Lexend Medium"/>
                <a:sym typeface="Lexend Medium"/>
              </a:rPr>
              <a:t>Thanks for downloading this resource.</a:t>
            </a:r>
            <a:endParaRPr sz="4200">
              <a:solidFill>
                <a:srgbClr val="34485A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302" y="340350"/>
            <a:ext cx="635397" cy="6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5C3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4294967295" type="title"/>
          </p:nvPr>
        </p:nvSpPr>
        <p:spPr>
          <a:xfrm>
            <a:off x="2157600" y="3354150"/>
            <a:ext cx="7876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n-US" sz="26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7 Free Customer Journey Map Templates</a:t>
            </a:r>
            <a:endParaRPr sz="26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867150" y="863250"/>
            <a:ext cx="10457700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4400"/>
              <a:buFont typeface="Avenir"/>
              <a:buNone/>
            </a:pPr>
            <a:r>
              <a:rPr lang="en-US" sz="81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Customer</a:t>
            </a:r>
            <a:endParaRPr sz="81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4400"/>
              <a:buFont typeface="Avenir"/>
              <a:buNone/>
            </a:pPr>
            <a:r>
              <a:rPr lang="en-US" sz="810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Journey Map</a:t>
            </a:r>
            <a:endParaRPr sz="8100"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925" y="4337925"/>
            <a:ext cx="3872149" cy="252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6759" y="0"/>
            <a:ext cx="114523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" y="0"/>
            <a:ext cx="114523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{A5F6FC31-76C4-4BAB-BBA1-D6CD79E05A20}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87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Buyer’s Journey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84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Awareness Stage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Consideration Stage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Decision Stage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FBFBF"/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 or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action?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or where is the buyer researching?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  <a:tr h="149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will we move the buyer along his or her journey with us in mind?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CE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2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{A5F6FC31-76C4-4BAB-BBA1-D6CD79E05A20}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Current State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8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1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2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3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4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5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62D6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 or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action?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touchpoint with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the business?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do we want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to change about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this step?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and/or why </a:t>
                      </a:r>
                      <a:b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will we make this change?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0F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{A5F6FC31-76C4-4BAB-BBA1-D6CD79E05A20}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9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Lead Nurturing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24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Stranger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Subscriber / Lead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MQL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Opportunity / Demo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Deal Closed to Go-Live/Handoff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2D40"/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lead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thinking, feeling, or doing?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Who from our company is the lead hearing from or talking to?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content from our company is the lead interacting with?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1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can we do to expedite this process?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  <a:tr h="120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can we do to make the lead more comfortable in decision making?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0C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2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{A5F6FC31-76C4-4BAB-BBA1-D6CD79E05A20}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Future State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1B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1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2D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2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2D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3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2D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4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2D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Step 5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2D71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 or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action?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customer’s touchpoint with the business?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does the above section differ than the current or previous state?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Why do we feel this will alter the customer journey?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0D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2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{A5F6FC31-76C4-4BAB-BBA1-D6CD79E05A20}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71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Customer Journey: 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 Day in the Life</a:t>
                      </a:r>
                      <a:endParaRPr>
                        <a:solidFill>
                          <a:srgbClr val="FFFFFF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6D2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Early Morning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Late Morning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Afternoon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Evening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exend SemiBold"/>
                          <a:ea typeface="Lexend SemiBold"/>
                          <a:cs typeface="Lexend SemiBold"/>
                          <a:sym typeface="Lexend SemiBold"/>
                        </a:rPr>
                        <a:t>Nighttime</a:t>
                      </a:r>
                      <a:endParaRPr>
                        <a:solidFill>
                          <a:schemeClr val="lt1"/>
                        </a:solidFill>
                        <a:latin typeface="Lexend SemiBold"/>
                        <a:ea typeface="Lexend SemiBold"/>
                        <a:cs typeface="Lexend SemiBold"/>
                        <a:sym typeface="Lexend SemiBol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933"/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is the customer 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thinking or feeling?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are the customer’s actions or main priorities?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What are the customer’s biggest pain points at this time?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23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does the customer interact with our product at this time?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  <a:tr h="119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How can our product be better utilized at this time?</a:t>
                      </a:r>
                      <a:endParaRPr i="1"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4485A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[Your info here]</a:t>
                      </a:r>
                      <a:endParaRPr sz="1200">
                        <a:solidFill>
                          <a:srgbClr val="34485A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BC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