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Helvetica Neue"/>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HelveticaNeue-regular.fntdata"/><Relationship Id="rId14" Type="http://schemas.openxmlformats.org/officeDocument/2006/relationships/slide" Target="slides/slide10.xml"/><Relationship Id="rId17" Type="http://schemas.openxmlformats.org/officeDocument/2006/relationships/font" Target="fonts/HelveticaNeue-italic.fntdata"/><Relationship Id="rId16" Type="http://schemas.openxmlformats.org/officeDocument/2006/relationships/font" Target="fonts/HelveticaNeue-bold.fntdata"/><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font" Target="fonts/HelveticaNeue-bold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Dieses Diagramm kann beispielsweise zur Darstellung des Absatzes / Nutzung / Beliebtheit eines bestimmten Produkts oder einer Dienstleistung nach Ländern verwendet werden.</a:t>
            </a:r>
            <a:endParaRPr/>
          </a:p>
        </p:txBody>
      </p:sp>
      <p:sp>
        <p:nvSpPr>
          <p:cNvPr id="131" name="Google Shape;1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 nach Zweck des Berichts können verschiedene Parameter für die Wettbewerbsanalyse verwendet werden. Zum Beispiel ROI, ROA, Umsatz pro Mitarbeiter, Umsatzveränderung von Jahr zu Jahr, usw. Alternativ können auch Indikatoren für das digitale Marketing analysiert und verglichen werden, z. B. die Anzahl der Follower / Abonnenten, die Gesamtzahl der Videos/Views, die Verkehrszahlen usw.</a:t>
            </a:r>
            <a:endParaRPr/>
          </a:p>
        </p:txBody>
      </p:sp>
      <p:sp>
        <p:nvSpPr>
          <p:cNvPr id="157" name="Google Shape;1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21" name="Google Shape;21;p2"/>
          <p:cNvPicPr preferRelativeResize="0"/>
          <p:nvPr/>
        </p:nvPicPr>
        <p:blipFill rotWithShape="1">
          <a:blip r:embed="rId2">
            <a:alphaModFix/>
          </a:blip>
          <a:srcRect b="0" l="0" r="0" t="0"/>
          <a:stretch/>
        </p:blipFill>
        <p:spPr>
          <a:xfrm>
            <a:off x="9484360" y="6176925"/>
            <a:ext cx="1753572" cy="681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C9095"/>
              </a:buClr>
              <a:buSzPts val="2400"/>
              <a:buNone/>
              <a:defRPr sz="2400">
                <a:solidFill>
                  <a:srgbClr val="8C9095"/>
                </a:solidFill>
              </a:defRPr>
            </a:lvl1pPr>
            <a:lvl2pPr indent="-228600" lvl="1" marL="914400" algn="l">
              <a:lnSpc>
                <a:spcPct val="90000"/>
              </a:lnSpc>
              <a:spcBef>
                <a:spcPts val="500"/>
              </a:spcBef>
              <a:spcAft>
                <a:spcPts val="0"/>
              </a:spcAft>
              <a:buClr>
                <a:srgbClr val="8C9095"/>
              </a:buClr>
              <a:buSzPts val="2000"/>
              <a:buNone/>
              <a:defRPr sz="2000">
                <a:solidFill>
                  <a:srgbClr val="8C9095"/>
                </a:solidFill>
              </a:defRPr>
            </a:lvl2pPr>
            <a:lvl3pPr indent="-228600" lvl="2" marL="1371600" algn="l">
              <a:lnSpc>
                <a:spcPct val="90000"/>
              </a:lnSpc>
              <a:spcBef>
                <a:spcPts val="500"/>
              </a:spcBef>
              <a:spcAft>
                <a:spcPts val="0"/>
              </a:spcAft>
              <a:buClr>
                <a:srgbClr val="8C9095"/>
              </a:buClr>
              <a:buSzPts val="1800"/>
              <a:buNone/>
              <a:defRPr sz="1800">
                <a:solidFill>
                  <a:srgbClr val="8C9095"/>
                </a:solidFill>
              </a:defRPr>
            </a:lvl3pPr>
            <a:lvl4pPr indent="-228600" lvl="3" marL="1828800" algn="l">
              <a:lnSpc>
                <a:spcPct val="90000"/>
              </a:lnSpc>
              <a:spcBef>
                <a:spcPts val="500"/>
              </a:spcBef>
              <a:spcAft>
                <a:spcPts val="0"/>
              </a:spcAft>
              <a:buClr>
                <a:srgbClr val="8C9095"/>
              </a:buClr>
              <a:buSzPts val="1600"/>
              <a:buNone/>
              <a:defRPr sz="1600">
                <a:solidFill>
                  <a:srgbClr val="8C9095"/>
                </a:solidFill>
              </a:defRPr>
            </a:lvl4pPr>
            <a:lvl5pPr indent="-228600" lvl="4" marL="2286000" algn="l">
              <a:lnSpc>
                <a:spcPct val="90000"/>
              </a:lnSpc>
              <a:spcBef>
                <a:spcPts val="500"/>
              </a:spcBef>
              <a:spcAft>
                <a:spcPts val="0"/>
              </a:spcAft>
              <a:buClr>
                <a:srgbClr val="8C9095"/>
              </a:buClr>
              <a:buSzPts val="1600"/>
              <a:buNone/>
              <a:defRPr sz="1600">
                <a:solidFill>
                  <a:srgbClr val="8C9095"/>
                </a:solidFill>
              </a:defRPr>
            </a:lvl5pPr>
            <a:lvl6pPr indent="-228600" lvl="5" marL="2743200" algn="l">
              <a:lnSpc>
                <a:spcPct val="90000"/>
              </a:lnSpc>
              <a:spcBef>
                <a:spcPts val="500"/>
              </a:spcBef>
              <a:spcAft>
                <a:spcPts val="0"/>
              </a:spcAft>
              <a:buClr>
                <a:srgbClr val="8C9095"/>
              </a:buClr>
              <a:buSzPts val="1600"/>
              <a:buNone/>
              <a:defRPr sz="1600">
                <a:solidFill>
                  <a:srgbClr val="8C9095"/>
                </a:solidFill>
              </a:defRPr>
            </a:lvl6pPr>
            <a:lvl7pPr indent="-228600" lvl="6" marL="3200400" algn="l">
              <a:lnSpc>
                <a:spcPct val="90000"/>
              </a:lnSpc>
              <a:spcBef>
                <a:spcPts val="500"/>
              </a:spcBef>
              <a:spcAft>
                <a:spcPts val="0"/>
              </a:spcAft>
              <a:buClr>
                <a:srgbClr val="8C9095"/>
              </a:buClr>
              <a:buSzPts val="1600"/>
              <a:buNone/>
              <a:defRPr sz="1600">
                <a:solidFill>
                  <a:srgbClr val="8C9095"/>
                </a:solidFill>
              </a:defRPr>
            </a:lvl7pPr>
            <a:lvl8pPr indent="-228600" lvl="7" marL="3657600" algn="l">
              <a:lnSpc>
                <a:spcPct val="90000"/>
              </a:lnSpc>
              <a:spcBef>
                <a:spcPts val="500"/>
              </a:spcBef>
              <a:spcAft>
                <a:spcPts val="0"/>
              </a:spcAft>
              <a:buClr>
                <a:srgbClr val="8C9095"/>
              </a:buClr>
              <a:buSzPts val="1600"/>
              <a:buNone/>
              <a:defRPr sz="1600">
                <a:solidFill>
                  <a:srgbClr val="8C9095"/>
                </a:solidFill>
              </a:defRPr>
            </a:lvl8pPr>
            <a:lvl9pPr indent="-228600" lvl="8" marL="4114800" algn="l">
              <a:lnSpc>
                <a:spcPct val="90000"/>
              </a:lnSpc>
              <a:spcBef>
                <a:spcPts val="500"/>
              </a:spcBef>
              <a:spcAft>
                <a:spcPts val="0"/>
              </a:spcAft>
              <a:buClr>
                <a:srgbClr val="8C9095"/>
              </a:buClr>
              <a:buSzPts val="1600"/>
              <a:buNone/>
              <a:defRPr sz="1600">
                <a:solidFill>
                  <a:srgbClr val="8C9095"/>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C9095"/>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C9095"/>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C9095"/>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pic>
        <p:nvPicPr>
          <p:cNvPr descr="A tall glass building&#10;&#10;Description automatically generated" id="88" name="Google Shape;88;p13"/>
          <p:cNvPicPr preferRelativeResize="0"/>
          <p:nvPr/>
        </p:nvPicPr>
        <p:blipFill rotWithShape="1">
          <a:blip r:embed="rId3">
            <a:alphaModFix amt="35000"/>
          </a:blip>
          <a:srcRect b="18898" l="0" r="0" t="24852"/>
          <a:stretch/>
        </p:blipFill>
        <p:spPr>
          <a:xfrm>
            <a:off x="20" y="10"/>
            <a:ext cx="12191980" cy="6857990"/>
          </a:xfrm>
          <a:prstGeom prst="rect">
            <a:avLst/>
          </a:prstGeom>
          <a:gradFill>
            <a:gsLst>
              <a:gs pos="0">
                <a:srgbClr val="0091B0"/>
              </a:gs>
              <a:gs pos="65000">
                <a:srgbClr val="49D9DF">
                  <a:alpha val="88627"/>
                </a:srgbClr>
              </a:gs>
              <a:gs pos="100000">
                <a:srgbClr val="39C6CC">
                  <a:alpha val="88627"/>
                </a:srgbClr>
              </a:gs>
            </a:gsLst>
            <a:lin ang="5400000" scaled="0"/>
          </a:gradFill>
          <a:ln>
            <a:noFill/>
          </a:ln>
        </p:spPr>
      </p:pic>
      <p:sp>
        <p:nvSpPr>
          <p:cNvPr id="89" name="Google Shape;89;p13"/>
          <p:cNvSpPr/>
          <p:nvPr/>
        </p:nvSpPr>
        <p:spPr>
          <a:xfrm>
            <a:off x="7488621" y="2277613"/>
            <a:ext cx="4703379" cy="4580387"/>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8627"/>
            </a:scheme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Helvetica Neue"/>
              <a:ea typeface="Helvetica Neue"/>
              <a:cs typeface="Helvetica Neue"/>
              <a:sym typeface="Helvetica Neue"/>
            </a:endParaRPr>
          </a:p>
        </p:txBody>
      </p:sp>
      <p:sp>
        <p:nvSpPr>
          <p:cNvPr id="90" name="Google Shape;90;p13"/>
          <p:cNvSpPr txBox="1"/>
          <p:nvPr>
            <p:ph type="ctrTitle"/>
          </p:nvPr>
        </p:nvSpPr>
        <p:spPr>
          <a:xfrm>
            <a:off x="7707189" y="3170725"/>
            <a:ext cx="4481700" cy="1834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Helvetica Neue"/>
              <a:buNone/>
            </a:pPr>
            <a:r>
              <a:rPr lang="en-US" sz="3300"/>
              <a:t>MARKTFORSCHUNG UND -ANALYSE</a:t>
            </a:r>
            <a:endParaRPr sz="5300"/>
          </a:p>
        </p:txBody>
      </p:sp>
      <p:sp>
        <p:nvSpPr>
          <p:cNvPr id="91" name="Google Shape;91;p13"/>
          <p:cNvSpPr txBox="1"/>
          <p:nvPr>
            <p:ph idx="1" type="subTitle"/>
          </p:nvPr>
        </p:nvSpPr>
        <p:spPr>
          <a:xfrm>
            <a:off x="7782910" y="5242675"/>
            <a:ext cx="4330262" cy="6832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None/>
            </a:pPr>
            <a:r>
              <a:rPr lang="en-US" sz="2000"/>
              <a:t>[Marktname]</a:t>
            </a:r>
            <a:endParaRPr/>
          </a:p>
        </p:txBody>
      </p:sp>
      <p:cxnSp>
        <p:nvCxnSpPr>
          <p:cNvPr id="92" name="Google Shape;92;p13"/>
          <p:cNvCxnSpPr/>
          <p:nvPr/>
        </p:nvCxnSpPr>
        <p:spPr>
          <a:xfrm>
            <a:off x="9480331" y="5123793"/>
            <a:ext cx="935420" cy="0"/>
          </a:xfrm>
          <a:prstGeom prst="straightConnector1">
            <a:avLst/>
          </a:prstGeom>
          <a:noFill/>
          <a:ln cap="sq" cmpd="sng" w="25400">
            <a:solidFill>
              <a:srgbClr val="415975"/>
            </a:solidFill>
            <a:prstDash val="solid"/>
            <a:bevel/>
            <a:headEnd len="sm" w="sm" type="none"/>
            <a:tailEnd len="sm" w="sm" type="none"/>
          </a:ln>
        </p:spPr>
      </p:cxnSp>
      <p:pic>
        <p:nvPicPr>
          <p:cNvPr descr="A close up of a logo&#10;&#10;Description automatically generated" id="93" name="Google Shape;93;p13"/>
          <p:cNvPicPr preferRelativeResize="0"/>
          <p:nvPr/>
        </p:nvPicPr>
        <p:blipFill rotWithShape="1">
          <a:blip r:embed="rId4">
            <a:alphaModFix/>
          </a:blip>
          <a:srcRect b="0" l="0" r="0" t="0"/>
          <a:stretch/>
        </p:blipFill>
        <p:spPr>
          <a:xfrm>
            <a:off x="10415751" y="177530"/>
            <a:ext cx="1590021" cy="6175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pic>
        <p:nvPicPr>
          <p:cNvPr descr="A tall glass building&#10;&#10;Description automatically generated" id="174" name="Google Shape;174;p22"/>
          <p:cNvPicPr preferRelativeResize="0"/>
          <p:nvPr/>
        </p:nvPicPr>
        <p:blipFill rotWithShape="1">
          <a:blip r:embed="rId3">
            <a:alphaModFix amt="50000"/>
          </a:blip>
          <a:srcRect b="1617" l="0" r="-2" t="7576"/>
          <a:stretch/>
        </p:blipFill>
        <p:spPr>
          <a:xfrm>
            <a:off x="0" y="10"/>
            <a:ext cx="12192000" cy="6857990"/>
          </a:xfrm>
          <a:prstGeom prst="rect">
            <a:avLst/>
          </a:prstGeom>
          <a:noFill/>
          <a:ln>
            <a:noFill/>
          </a:ln>
        </p:spPr>
      </p:pic>
      <p:sp>
        <p:nvSpPr>
          <p:cNvPr id="175" name="Google Shape;175;p22"/>
          <p:cNvSpPr txBox="1"/>
          <p:nvPr>
            <p:ph idx="1" type="body"/>
          </p:nvPr>
        </p:nvSpPr>
        <p:spPr>
          <a:xfrm>
            <a:off x="4270266" y="2311401"/>
            <a:ext cx="3933933" cy="3759200"/>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chemeClr val="dk1"/>
              </a:buClr>
              <a:buSzPts val="4400"/>
              <a:buNone/>
            </a:pPr>
            <a:r>
              <a:rPr lang="en-US" sz="4400">
                <a:solidFill>
                  <a:schemeClr val="dk1"/>
                </a:solidFill>
                <a:latin typeface="Helvetica Neue"/>
                <a:ea typeface="Helvetica Neue"/>
                <a:cs typeface="Helvetica Neue"/>
                <a:sym typeface="Helvetica Neue"/>
              </a:rPr>
              <a:t>VIELEN DANK</a:t>
            </a:r>
            <a:endParaRPr/>
          </a:p>
          <a:p>
            <a:pPr indent="0" lvl="0" marL="0" rtl="0" algn="ctr">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_________________________</a:t>
            </a:r>
            <a:endParaRPr/>
          </a:p>
          <a:p>
            <a:pPr indent="0" lvl="0" marL="0" rtl="0" algn="ctr">
              <a:lnSpc>
                <a:spcPct val="90000"/>
              </a:lnSpc>
              <a:spcBef>
                <a:spcPts val="1000"/>
              </a:spcBef>
              <a:spcAft>
                <a:spcPts val="0"/>
              </a:spcAft>
              <a:buClr>
                <a:schemeClr val="dk1"/>
              </a:buClr>
              <a:buSzPts val="1800"/>
              <a:buNone/>
            </a:pPr>
            <a:r>
              <a:t/>
            </a:r>
            <a:endParaRPr sz="1800"/>
          </a:p>
          <a:p>
            <a:pPr indent="0" lvl="0" marL="0" rtl="0" algn="ctr">
              <a:lnSpc>
                <a:spcPct val="90000"/>
              </a:lnSpc>
              <a:spcBef>
                <a:spcPts val="1000"/>
              </a:spcBef>
              <a:spcAft>
                <a:spcPts val="0"/>
              </a:spcAft>
              <a:buClr>
                <a:schemeClr val="dk1"/>
              </a:buClr>
              <a:buSzPts val="1800"/>
              <a:buNone/>
            </a:pPr>
            <a:r>
              <a:t/>
            </a:r>
            <a:endParaRPr sz="1800"/>
          </a:p>
          <a:p>
            <a:pPr indent="0" lvl="0" marL="0" rtl="0" algn="ctr">
              <a:lnSpc>
                <a:spcPct val="90000"/>
              </a:lnSpc>
              <a:spcBef>
                <a:spcPts val="1000"/>
              </a:spcBef>
              <a:spcAft>
                <a:spcPts val="0"/>
              </a:spcAft>
              <a:buClr>
                <a:schemeClr val="dk1"/>
              </a:buClr>
              <a:buSzPts val="1800"/>
              <a:buNone/>
            </a:pPr>
            <a:r>
              <a:t/>
            </a:r>
            <a:endParaRPr sz="1800"/>
          </a:p>
          <a:p>
            <a:pPr indent="0" lvl="0" marL="0" rtl="0" algn="ctr">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email@domain.com</a:t>
            </a:r>
            <a:endParaRPr/>
          </a:p>
          <a:p>
            <a:pPr indent="0" lvl="0" marL="0" rtl="0" algn="ctr">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website.com</a:t>
            </a:r>
            <a:endParaRPr/>
          </a:p>
        </p:txBody>
      </p:sp>
      <p:pic>
        <p:nvPicPr>
          <p:cNvPr descr="A close up of a logo&#10;&#10;Description automatically generated" id="176" name="Google Shape;176;p22"/>
          <p:cNvPicPr preferRelativeResize="0"/>
          <p:nvPr/>
        </p:nvPicPr>
        <p:blipFill rotWithShape="1">
          <a:blip r:embed="rId4">
            <a:alphaModFix/>
          </a:blip>
          <a:srcRect b="0" l="0" r="0" t="0"/>
          <a:stretch/>
        </p:blipFill>
        <p:spPr>
          <a:xfrm>
            <a:off x="10415751" y="177530"/>
            <a:ext cx="1590021" cy="6175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4"/>
          <p:cNvSpPr txBox="1"/>
          <p:nvPr>
            <p:ph idx="1" type="body"/>
          </p:nvPr>
        </p:nvSpPr>
        <p:spPr>
          <a:xfrm>
            <a:off x="682923" y="1137893"/>
            <a:ext cx="5108400" cy="2978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b="1" lang="en-US"/>
              <a:t>Ein schöner Einleitungstext hier</a:t>
            </a:r>
            <a:r>
              <a:rPr b="1" lang="en-US"/>
              <a:t>. </a:t>
            </a:r>
            <a:r>
              <a:rPr lang="en-US"/>
              <a:t>Excepteur sint occaecat cupidatat non proident sunt in culpa qui officia deserunt mollit anim id est laborum</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Clr>
                <a:schemeClr val="dk1"/>
              </a:buClr>
              <a:buSzPts val="2800"/>
              <a:buNone/>
            </a:pPr>
            <a:r>
              <a:t/>
            </a:r>
            <a:endParaRPr/>
          </a:p>
        </p:txBody>
      </p:sp>
      <p:pic>
        <p:nvPicPr>
          <p:cNvPr id="99" name="Google Shape;99;p14"/>
          <p:cNvPicPr preferRelativeResize="0"/>
          <p:nvPr/>
        </p:nvPicPr>
        <p:blipFill rotWithShape="1">
          <a:blip r:embed="rId3">
            <a:alphaModFix amt="20000"/>
          </a:blip>
          <a:srcRect b="0" l="0" r="0" t="0"/>
          <a:stretch/>
        </p:blipFill>
        <p:spPr>
          <a:xfrm>
            <a:off x="5604975" y="387800"/>
            <a:ext cx="6587026" cy="6470200"/>
          </a:xfrm>
          <a:prstGeom prst="rect">
            <a:avLst/>
          </a:prstGeom>
          <a:noFill/>
          <a:ln>
            <a:noFill/>
          </a:ln>
        </p:spPr>
      </p:pic>
      <p:pic>
        <p:nvPicPr>
          <p:cNvPr id="100" name="Google Shape;100;p14"/>
          <p:cNvPicPr preferRelativeResize="0"/>
          <p:nvPr/>
        </p:nvPicPr>
        <p:blipFill rotWithShape="1">
          <a:blip r:embed="rId4">
            <a:alphaModFix/>
          </a:blip>
          <a:srcRect b="0" l="4685" r="4676" t="0"/>
          <a:stretch/>
        </p:blipFill>
        <p:spPr>
          <a:xfrm>
            <a:off x="10406135" y="181248"/>
            <a:ext cx="1591055" cy="6179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ph idx="4294967295" type="title"/>
          </p:nvPr>
        </p:nvSpPr>
        <p:spPr>
          <a:xfrm>
            <a:off x="979550" y="567650"/>
            <a:ext cx="7643400" cy="1569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US" sz="3600">
                <a:solidFill>
                  <a:srgbClr val="2D3E50"/>
                </a:solidFill>
              </a:rPr>
              <a:t>EINNAHMEQUELLEN IN DER INDUSTRIE:</a:t>
            </a:r>
            <a:endParaRPr sz="3600">
              <a:solidFill>
                <a:srgbClr val="2D3E50"/>
              </a:solidFill>
            </a:endParaRPr>
          </a:p>
          <a:p>
            <a:pPr indent="0" lvl="0" marL="0" rtl="0" algn="l">
              <a:lnSpc>
                <a:spcPct val="90000"/>
              </a:lnSpc>
              <a:spcBef>
                <a:spcPts val="0"/>
              </a:spcBef>
              <a:spcAft>
                <a:spcPts val="0"/>
              </a:spcAft>
              <a:buClr>
                <a:schemeClr val="dk1"/>
              </a:buClr>
              <a:buSzPts val="4000"/>
              <a:buFont typeface="Helvetica Neue"/>
              <a:buNone/>
            </a:pPr>
            <a:r>
              <a:rPr lang="en-US" sz="2900">
                <a:solidFill>
                  <a:srgbClr val="2D3E50"/>
                </a:solidFill>
              </a:rPr>
              <a:t>AKTUELL UND GEPLANT</a:t>
            </a:r>
            <a:endParaRPr sz="4000"/>
          </a:p>
        </p:txBody>
      </p:sp>
      <p:pic>
        <p:nvPicPr>
          <p:cNvPr id="107" name="Google Shape;107;p15"/>
          <p:cNvPicPr preferRelativeResize="0"/>
          <p:nvPr/>
        </p:nvPicPr>
        <p:blipFill rotWithShape="1">
          <a:blip r:embed="rId3">
            <a:alphaModFix/>
          </a:blip>
          <a:srcRect b="0" l="4685" r="4676" t="0"/>
          <a:stretch/>
        </p:blipFill>
        <p:spPr>
          <a:xfrm>
            <a:off x="10406135" y="181248"/>
            <a:ext cx="1591055" cy="617954"/>
          </a:xfrm>
          <a:prstGeom prst="rect">
            <a:avLst/>
          </a:prstGeom>
          <a:noFill/>
          <a:ln>
            <a:noFill/>
          </a:ln>
        </p:spPr>
      </p:pic>
      <p:pic>
        <p:nvPicPr>
          <p:cNvPr id="108" name="Google Shape;108;p15" title="Points scored"/>
          <p:cNvPicPr preferRelativeResize="0"/>
          <p:nvPr/>
        </p:nvPicPr>
        <p:blipFill>
          <a:blip r:embed="rId4">
            <a:alphaModFix/>
          </a:blip>
          <a:stretch>
            <a:fillRect/>
          </a:stretch>
        </p:blipFill>
        <p:spPr>
          <a:xfrm>
            <a:off x="1036150" y="2136650"/>
            <a:ext cx="7129500" cy="4325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ph idx="4294967295" type="title"/>
          </p:nvPr>
        </p:nvSpPr>
        <p:spPr>
          <a:xfrm>
            <a:off x="913463" y="293334"/>
            <a:ext cx="99581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Helvetica Neue"/>
              <a:buNone/>
            </a:pPr>
            <a:r>
              <a:rPr lang="en-US" sz="4000"/>
              <a:t>WICHTIGE MARKTTREIBER</a:t>
            </a:r>
            <a:endParaRPr/>
          </a:p>
        </p:txBody>
      </p:sp>
      <p:sp>
        <p:nvSpPr>
          <p:cNvPr id="114" name="Google Shape;114;p16"/>
          <p:cNvSpPr/>
          <p:nvPr/>
        </p:nvSpPr>
        <p:spPr>
          <a:xfrm>
            <a:off x="1637930" y="3694330"/>
            <a:ext cx="2034191"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Lorem ipsum dolor sit amet consectetur</a:t>
            </a:r>
            <a:endParaRPr b="0" i="0" sz="2400" u="none" cap="none" strike="noStrike">
              <a:solidFill>
                <a:schemeClr val="dk1"/>
              </a:solidFill>
              <a:latin typeface="Helvetica Neue"/>
              <a:ea typeface="Helvetica Neue"/>
              <a:cs typeface="Helvetica Neue"/>
              <a:sym typeface="Helvetica Neue"/>
            </a:endParaRPr>
          </a:p>
        </p:txBody>
      </p:sp>
      <p:sp>
        <p:nvSpPr>
          <p:cNvPr id="115" name="Google Shape;115;p16"/>
          <p:cNvSpPr/>
          <p:nvPr/>
        </p:nvSpPr>
        <p:spPr>
          <a:xfrm>
            <a:off x="4933364" y="3694330"/>
            <a:ext cx="2034191"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Duis aute irure dolor in reprehenderit</a:t>
            </a:r>
            <a:endParaRPr b="0" i="0" sz="2400" u="none" cap="none" strike="noStrike">
              <a:solidFill>
                <a:schemeClr val="dk1"/>
              </a:solidFill>
              <a:latin typeface="Helvetica Neue"/>
              <a:ea typeface="Helvetica Neue"/>
              <a:cs typeface="Helvetica Neue"/>
              <a:sym typeface="Helvetica Neue"/>
            </a:endParaRPr>
          </a:p>
        </p:txBody>
      </p:sp>
      <p:sp>
        <p:nvSpPr>
          <p:cNvPr id="116" name="Google Shape;116;p16"/>
          <p:cNvSpPr/>
          <p:nvPr/>
        </p:nvSpPr>
        <p:spPr>
          <a:xfrm>
            <a:off x="8353658" y="3694327"/>
            <a:ext cx="2744269"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Excepteur sint occaecat cupidatat non proident</a:t>
            </a:r>
            <a:endParaRPr b="0" i="0" sz="2400" u="none" cap="none" strike="noStrike">
              <a:solidFill>
                <a:schemeClr val="dk1"/>
              </a:solidFill>
              <a:latin typeface="Helvetica Neue"/>
              <a:ea typeface="Helvetica Neue"/>
              <a:cs typeface="Helvetica Neue"/>
              <a:sym typeface="Helvetica Neue"/>
            </a:endParaRPr>
          </a:p>
        </p:txBody>
      </p:sp>
      <p:pic>
        <p:nvPicPr>
          <p:cNvPr id="117" name="Google Shape;117;p16"/>
          <p:cNvPicPr preferRelativeResize="0"/>
          <p:nvPr/>
        </p:nvPicPr>
        <p:blipFill rotWithShape="1">
          <a:blip r:embed="rId3">
            <a:alphaModFix/>
          </a:blip>
          <a:srcRect b="0" l="0" r="0" t="0"/>
          <a:stretch/>
        </p:blipFill>
        <p:spPr>
          <a:xfrm>
            <a:off x="1813281" y="2007316"/>
            <a:ext cx="1589138" cy="1471194"/>
          </a:xfrm>
          <a:prstGeom prst="rect">
            <a:avLst/>
          </a:prstGeom>
          <a:noFill/>
          <a:ln>
            <a:noFill/>
          </a:ln>
        </p:spPr>
      </p:pic>
      <p:pic>
        <p:nvPicPr>
          <p:cNvPr id="118" name="Google Shape;118;p16"/>
          <p:cNvPicPr preferRelativeResize="0"/>
          <p:nvPr/>
        </p:nvPicPr>
        <p:blipFill rotWithShape="1">
          <a:blip r:embed="rId4">
            <a:alphaModFix/>
          </a:blip>
          <a:srcRect b="0" l="0" r="0" t="0"/>
          <a:stretch/>
        </p:blipFill>
        <p:spPr>
          <a:xfrm>
            <a:off x="5131266" y="1987537"/>
            <a:ext cx="1391236" cy="1441463"/>
          </a:xfrm>
          <a:prstGeom prst="rect">
            <a:avLst/>
          </a:prstGeom>
          <a:noFill/>
          <a:ln>
            <a:noFill/>
          </a:ln>
        </p:spPr>
      </p:pic>
      <p:pic>
        <p:nvPicPr>
          <p:cNvPr id="119" name="Google Shape;119;p16"/>
          <p:cNvPicPr preferRelativeResize="0"/>
          <p:nvPr/>
        </p:nvPicPr>
        <p:blipFill rotWithShape="1">
          <a:blip r:embed="rId5">
            <a:alphaModFix/>
          </a:blip>
          <a:srcRect b="0" l="0" r="0" t="0"/>
          <a:stretch/>
        </p:blipFill>
        <p:spPr>
          <a:xfrm>
            <a:off x="8779932" y="2000176"/>
            <a:ext cx="1312335" cy="1377679"/>
          </a:xfrm>
          <a:prstGeom prst="rect">
            <a:avLst/>
          </a:prstGeom>
          <a:noFill/>
          <a:ln>
            <a:noFill/>
          </a:ln>
        </p:spPr>
      </p:pic>
      <p:pic>
        <p:nvPicPr>
          <p:cNvPr id="120" name="Google Shape;120;p16"/>
          <p:cNvPicPr preferRelativeResize="0"/>
          <p:nvPr/>
        </p:nvPicPr>
        <p:blipFill rotWithShape="1">
          <a:blip r:embed="rId6">
            <a:alphaModFix/>
          </a:blip>
          <a:srcRect b="0" l="4685" r="4676" t="0"/>
          <a:stretch/>
        </p:blipFill>
        <p:spPr>
          <a:xfrm>
            <a:off x="10406135" y="181248"/>
            <a:ext cx="1591055" cy="6179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7"/>
          <p:cNvSpPr txBox="1"/>
          <p:nvPr>
            <p:ph idx="4294967295"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Helvetica Neue"/>
              <a:buNone/>
            </a:pPr>
            <a:r>
              <a:rPr lang="en-US" sz="4000"/>
              <a:t>GLOBALE TRENDS</a:t>
            </a:r>
            <a:endParaRPr/>
          </a:p>
        </p:txBody>
      </p:sp>
      <p:sp>
        <p:nvSpPr>
          <p:cNvPr id="126" name="Google Shape;126;p17"/>
          <p:cNvSpPr txBox="1"/>
          <p:nvPr/>
        </p:nvSpPr>
        <p:spPr>
          <a:xfrm>
            <a:off x="8223929" y="2667000"/>
            <a:ext cx="3000375" cy="19389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Duis aute irure dolor in reprehenderit in voluptate velit esse cillum dolore eu fugiat nulla pariatur</a:t>
            </a:r>
            <a:endParaRPr b="0" i="0" sz="2400" u="none" cap="none" strike="noStrike">
              <a:solidFill>
                <a:schemeClr val="dk1"/>
              </a:solidFill>
              <a:latin typeface="Helvetica Neue"/>
              <a:ea typeface="Helvetica Neue"/>
              <a:cs typeface="Helvetica Neue"/>
              <a:sym typeface="Helvetica Neue"/>
            </a:endParaRPr>
          </a:p>
        </p:txBody>
      </p:sp>
      <p:pic>
        <p:nvPicPr>
          <p:cNvPr id="127" name="Google Shape;127;p17"/>
          <p:cNvPicPr preferRelativeResize="0"/>
          <p:nvPr/>
        </p:nvPicPr>
        <p:blipFill rotWithShape="1">
          <a:blip r:embed="rId3">
            <a:alphaModFix/>
          </a:blip>
          <a:srcRect b="0" l="4685" r="4676" t="0"/>
          <a:stretch/>
        </p:blipFill>
        <p:spPr>
          <a:xfrm>
            <a:off x="10406135" y="181248"/>
            <a:ext cx="1591055" cy="617954"/>
          </a:xfrm>
          <a:prstGeom prst="rect">
            <a:avLst/>
          </a:prstGeom>
          <a:noFill/>
          <a:ln>
            <a:noFill/>
          </a:ln>
        </p:spPr>
      </p:pic>
      <p:pic>
        <p:nvPicPr>
          <p:cNvPr id="128" name="Google Shape;128;p17" title="Points scored"/>
          <p:cNvPicPr preferRelativeResize="0"/>
          <p:nvPr/>
        </p:nvPicPr>
        <p:blipFill>
          <a:blip r:embed="rId4">
            <a:alphaModFix/>
          </a:blip>
          <a:stretch>
            <a:fillRect/>
          </a:stretch>
        </p:blipFill>
        <p:spPr>
          <a:xfrm>
            <a:off x="227775" y="1690712"/>
            <a:ext cx="7844376" cy="48504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ph idx="4294967295"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Helvetica Neue"/>
              <a:buNone/>
            </a:pPr>
            <a:r>
              <a:rPr lang="en-US" sz="4000"/>
              <a:t>VERKÄUFE PRO LAND</a:t>
            </a:r>
            <a:endParaRPr/>
          </a:p>
        </p:txBody>
      </p:sp>
      <p:pic>
        <p:nvPicPr>
          <p:cNvPr id="134" name="Google Shape;134;p18"/>
          <p:cNvPicPr preferRelativeResize="0"/>
          <p:nvPr/>
        </p:nvPicPr>
        <p:blipFill rotWithShape="1">
          <a:blip r:embed="rId3">
            <a:alphaModFix/>
          </a:blip>
          <a:srcRect b="0" l="4685" r="4676" t="0"/>
          <a:stretch/>
        </p:blipFill>
        <p:spPr>
          <a:xfrm>
            <a:off x="10406135" y="181248"/>
            <a:ext cx="1591055" cy="617954"/>
          </a:xfrm>
          <a:prstGeom prst="rect">
            <a:avLst/>
          </a:prstGeom>
          <a:noFill/>
          <a:ln>
            <a:noFill/>
          </a:ln>
        </p:spPr>
      </p:pic>
      <p:pic>
        <p:nvPicPr>
          <p:cNvPr id="135" name="Google Shape;135;p18" title="Percentage of sales per region vs. Region"/>
          <p:cNvPicPr preferRelativeResize="0"/>
          <p:nvPr/>
        </p:nvPicPr>
        <p:blipFill>
          <a:blip r:embed="rId4">
            <a:alphaModFix/>
          </a:blip>
          <a:stretch>
            <a:fillRect/>
          </a:stretch>
        </p:blipFill>
        <p:spPr>
          <a:xfrm>
            <a:off x="838200" y="1634134"/>
            <a:ext cx="7667525" cy="4741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9" title="Points scored"/>
          <p:cNvPicPr preferRelativeResize="0"/>
          <p:nvPr/>
        </p:nvPicPr>
        <p:blipFill rotWithShape="1">
          <a:blip r:embed="rId3">
            <a:alphaModFix/>
          </a:blip>
          <a:srcRect b="0" l="0" r="0" t="0"/>
          <a:stretch/>
        </p:blipFill>
        <p:spPr>
          <a:xfrm>
            <a:off x="5336725" y="1824550"/>
            <a:ext cx="2431428" cy="1492628"/>
          </a:xfrm>
          <a:prstGeom prst="rect">
            <a:avLst/>
          </a:prstGeom>
          <a:noFill/>
          <a:ln>
            <a:noFill/>
          </a:ln>
        </p:spPr>
      </p:pic>
      <p:pic>
        <p:nvPicPr>
          <p:cNvPr id="141" name="Google Shape;141;p19" title="Points scored"/>
          <p:cNvPicPr preferRelativeResize="0"/>
          <p:nvPr/>
        </p:nvPicPr>
        <p:blipFill rotWithShape="1">
          <a:blip r:embed="rId4">
            <a:alphaModFix/>
          </a:blip>
          <a:srcRect b="0" l="0" r="0" t="0"/>
          <a:stretch/>
        </p:blipFill>
        <p:spPr>
          <a:xfrm>
            <a:off x="5350739" y="3413854"/>
            <a:ext cx="2431428" cy="1492229"/>
          </a:xfrm>
          <a:prstGeom prst="rect">
            <a:avLst/>
          </a:prstGeom>
          <a:noFill/>
          <a:ln>
            <a:noFill/>
          </a:ln>
        </p:spPr>
      </p:pic>
      <p:pic>
        <p:nvPicPr>
          <p:cNvPr id="142" name="Google Shape;142;p19" title="Points scored"/>
          <p:cNvPicPr preferRelativeResize="0"/>
          <p:nvPr/>
        </p:nvPicPr>
        <p:blipFill rotWithShape="1">
          <a:blip r:embed="rId5">
            <a:alphaModFix/>
          </a:blip>
          <a:srcRect b="0" l="0" r="0" t="0"/>
          <a:stretch/>
        </p:blipFill>
        <p:spPr>
          <a:xfrm>
            <a:off x="5354722" y="4984296"/>
            <a:ext cx="2431428" cy="1492229"/>
          </a:xfrm>
          <a:prstGeom prst="rect">
            <a:avLst/>
          </a:prstGeom>
          <a:noFill/>
          <a:ln>
            <a:noFill/>
          </a:ln>
        </p:spPr>
      </p:pic>
      <p:sp>
        <p:nvSpPr>
          <p:cNvPr id="143" name="Google Shape;143;p19"/>
          <p:cNvSpPr txBox="1"/>
          <p:nvPr/>
        </p:nvSpPr>
        <p:spPr>
          <a:xfrm>
            <a:off x="6236492" y="2354212"/>
            <a:ext cx="898500" cy="34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Helvetica Neue"/>
                <a:ea typeface="Helvetica Neue"/>
                <a:cs typeface="Helvetica Neue"/>
                <a:sym typeface="Helvetica Neue"/>
              </a:rPr>
              <a:t>76%</a:t>
            </a:r>
            <a:endParaRPr b="1" i="0" sz="2000" u="none" cap="none" strike="noStrike">
              <a:solidFill>
                <a:srgbClr val="000000"/>
              </a:solidFill>
              <a:latin typeface="Helvetica Neue"/>
              <a:ea typeface="Helvetica Neue"/>
              <a:cs typeface="Helvetica Neue"/>
              <a:sym typeface="Helvetica Neue"/>
            </a:endParaRPr>
          </a:p>
        </p:txBody>
      </p:sp>
      <p:sp>
        <p:nvSpPr>
          <p:cNvPr id="144" name="Google Shape;144;p19"/>
          <p:cNvSpPr txBox="1"/>
          <p:nvPr>
            <p:ph idx="4294967295" type="title"/>
          </p:nvPr>
        </p:nvSpPr>
        <p:spPr>
          <a:xfrm>
            <a:off x="838199" y="757374"/>
            <a:ext cx="6105526" cy="89352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Helvetica Neue"/>
              <a:buNone/>
            </a:pPr>
            <a:r>
              <a:rPr lang="en-US" sz="4000"/>
              <a:t>UMFRAGEERGEBNISSE: KENNZAHLEN</a:t>
            </a:r>
            <a:endParaRPr sz="4000"/>
          </a:p>
        </p:txBody>
      </p:sp>
      <p:sp>
        <p:nvSpPr>
          <p:cNvPr id="145" name="Google Shape;145;p19"/>
          <p:cNvSpPr txBox="1"/>
          <p:nvPr/>
        </p:nvSpPr>
        <p:spPr>
          <a:xfrm>
            <a:off x="6236504" y="5465299"/>
            <a:ext cx="898500" cy="34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Helvetica Neue"/>
                <a:ea typeface="Helvetica Neue"/>
                <a:cs typeface="Helvetica Neue"/>
                <a:sym typeface="Helvetica Neue"/>
              </a:rPr>
              <a:t>89%</a:t>
            </a:r>
            <a:endParaRPr b="1" i="0" sz="2000" u="none" cap="none" strike="noStrike">
              <a:solidFill>
                <a:srgbClr val="000000"/>
              </a:solidFill>
              <a:latin typeface="Helvetica Neue"/>
              <a:ea typeface="Helvetica Neue"/>
              <a:cs typeface="Helvetica Neue"/>
              <a:sym typeface="Helvetica Neue"/>
            </a:endParaRPr>
          </a:p>
        </p:txBody>
      </p:sp>
      <p:grpSp>
        <p:nvGrpSpPr>
          <p:cNvPr id="146" name="Google Shape;146;p19"/>
          <p:cNvGrpSpPr/>
          <p:nvPr/>
        </p:nvGrpSpPr>
        <p:grpSpPr>
          <a:xfrm>
            <a:off x="7633761" y="1919594"/>
            <a:ext cx="4196176" cy="4480744"/>
            <a:chOff x="5376976" y="1874763"/>
            <a:chExt cx="3204900" cy="4459783"/>
          </a:xfrm>
        </p:grpSpPr>
        <p:sp>
          <p:nvSpPr>
            <p:cNvPr id="147" name="Google Shape;147;p19"/>
            <p:cNvSpPr/>
            <p:nvPr/>
          </p:nvSpPr>
          <p:spPr>
            <a:xfrm>
              <a:off x="5431284" y="1874763"/>
              <a:ext cx="30963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76 % </a:t>
              </a:r>
              <a:r>
                <a:rPr lang="en-US" sz="2400">
                  <a:solidFill>
                    <a:schemeClr val="dk1"/>
                  </a:solidFill>
                  <a:latin typeface="Helvetica Neue"/>
                  <a:ea typeface="Helvetica Neue"/>
                  <a:cs typeface="Helvetica Neue"/>
                  <a:sym typeface="Helvetica Neue"/>
                </a:rPr>
                <a:t>der</a:t>
              </a:r>
              <a:r>
                <a:rPr b="0" i="0" lang="en-US" sz="2400" u="none" cap="none" strike="noStrike">
                  <a:solidFill>
                    <a:schemeClr val="dk1"/>
                  </a:solidFill>
                  <a:latin typeface="Helvetica Neue"/>
                  <a:ea typeface="Helvetica Neue"/>
                  <a:cs typeface="Helvetica Neue"/>
                  <a:sym typeface="Helvetica Neue"/>
                </a:rPr>
                <a:t> lorem ipsum dolor sit amet consectetur adipiscing</a:t>
              </a:r>
              <a:endParaRPr b="0" i="0" sz="2400" u="none" cap="none" strike="noStrike">
                <a:solidFill>
                  <a:schemeClr val="dk1"/>
                </a:solidFill>
                <a:latin typeface="Helvetica Neue"/>
                <a:ea typeface="Helvetica Neue"/>
                <a:cs typeface="Helvetica Neue"/>
                <a:sym typeface="Helvetica Neue"/>
              </a:endParaRPr>
            </a:p>
          </p:txBody>
        </p:sp>
        <p:sp>
          <p:nvSpPr>
            <p:cNvPr id="148" name="Google Shape;148;p19"/>
            <p:cNvSpPr/>
            <p:nvPr/>
          </p:nvSpPr>
          <p:spPr>
            <a:xfrm>
              <a:off x="5376984" y="3517557"/>
              <a:ext cx="30297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92 % </a:t>
              </a:r>
              <a:r>
                <a:rPr lang="en-US" sz="2400">
                  <a:solidFill>
                    <a:schemeClr val="dk1"/>
                  </a:solidFill>
                  <a:latin typeface="Helvetica Neue"/>
                  <a:ea typeface="Helvetica Neue"/>
                  <a:cs typeface="Helvetica Neue"/>
                  <a:sym typeface="Helvetica Neue"/>
                </a:rPr>
                <a:t>der</a:t>
              </a:r>
              <a:r>
                <a:rPr b="0" i="0" lang="en-US" sz="2400" u="none" cap="none" strike="noStrike">
                  <a:solidFill>
                    <a:schemeClr val="dk1"/>
                  </a:solidFill>
                  <a:latin typeface="Helvetica Neue"/>
                  <a:ea typeface="Helvetica Neue"/>
                  <a:cs typeface="Helvetica Neue"/>
                  <a:sym typeface="Helvetica Neue"/>
                </a:rPr>
                <a:t> ut enim ad minim veniam quis nostrud exercita</a:t>
              </a:r>
              <a:endParaRPr b="0" i="0" sz="2400" u="none" cap="none" strike="noStrike">
                <a:solidFill>
                  <a:schemeClr val="dk1"/>
                </a:solidFill>
                <a:latin typeface="Helvetica Neue"/>
                <a:ea typeface="Helvetica Neue"/>
                <a:cs typeface="Helvetica Neue"/>
                <a:sym typeface="Helvetica Neue"/>
              </a:endParaRPr>
            </a:p>
          </p:txBody>
        </p:sp>
        <p:sp>
          <p:nvSpPr>
            <p:cNvPr id="149" name="Google Shape;149;p19"/>
            <p:cNvSpPr/>
            <p:nvPr/>
          </p:nvSpPr>
          <p:spPr>
            <a:xfrm>
              <a:off x="5376976" y="5236846"/>
              <a:ext cx="3204900" cy="1097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89 % </a:t>
              </a:r>
              <a:r>
                <a:rPr lang="en-US" sz="2400">
                  <a:solidFill>
                    <a:schemeClr val="dk1"/>
                  </a:solidFill>
                  <a:latin typeface="Helvetica Neue"/>
                  <a:ea typeface="Helvetica Neue"/>
                  <a:cs typeface="Helvetica Neue"/>
                  <a:sym typeface="Helvetica Neue"/>
                </a:rPr>
                <a:t>der</a:t>
              </a:r>
              <a:r>
                <a:rPr b="0" i="0" lang="en-US" sz="2400" u="none" cap="none" strike="noStrike">
                  <a:solidFill>
                    <a:schemeClr val="dk1"/>
                  </a:solidFill>
                  <a:latin typeface="Helvetica Neue"/>
                  <a:ea typeface="Helvetica Neue"/>
                  <a:cs typeface="Helvetica Neue"/>
                  <a:sym typeface="Helvetica Neue"/>
                </a:rPr>
                <a:t> aute irure dolor in reprehenderit in voluptate</a:t>
              </a:r>
              <a:endParaRPr b="0" i="0" sz="2400" u="none" cap="none" strike="noStrike">
                <a:solidFill>
                  <a:schemeClr val="dk1"/>
                </a:solidFill>
                <a:latin typeface="Helvetica Neue"/>
                <a:ea typeface="Helvetica Neue"/>
                <a:cs typeface="Helvetica Neue"/>
                <a:sym typeface="Helvetica Neue"/>
              </a:endParaRPr>
            </a:p>
          </p:txBody>
        </p:sp>
      </p:grpSp>
      <p:pic>
        <p:nvPicPr>
          <p:cNvPr id="150" name="Google Shape;150;p19"/>
          <p:cNvPicPr preferRelativeResize="0"/>
          <p:nvPr/>
        </p:nvPicPr>
        <p:blipFill rotWithShape="1">
          <a:blip r:embed="rId6">
            <a:alphaModFix/>
          </a:blip>
          <a:srcRect b="0" l="4685" r="4676" t="0"/>
          <a:stretch/>
        </p:blipFill>
        <p:spPr>
          <a:xfrm>
            <a:off x="10406135" y="181248"/>
            <a:ext cx="1591055" cy="617954"/>
          </a:xfrm>
          <a:prstGeom prst="rect">
            <a:avLst/>
          </a:prstGeom>
          <a:noFill/>
          <a:ln>
            <a:noFill/>
          </a:ln>
        </p:spPr>
      </p:pic>
      <p:grpSp>
        <p:nvGrpSpPr>
          <p:cNvPr id="151" name="Google Shape;151;p19"/>
          <p:cNvGrpSpPr/>
          <p:nvPr/>
        </p:nvGrpSpPr>
        <p:grpSpPr>
          <a:xfrm>
            <a:off x="1030031" y="3066931"/>
            <a:ext cx="3969650" cy="1569600"/>
            <a:chOff x="789399" y="3079012"/>
            <a:chExt cx="3969650" cy="1569600"/>
          </a:xfrm>
        </p:grpSpPr>
        <p:sp>
          <p:nvSpPr>
            <p:cNvPr id="152" name="Google Shape;152;p19"/>
            <p:cNvSpPr/>
            <p:nvPr/>
          </p:nvSpPr>
          <p:spPr>
            <a:xfrm>
              <a:off x="2203349" y="3079012"/>
              <a:ext cx="25557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Helvetica Neue"/>
                  <a:ea typeface="Helvetica Neue"/>
                  <a:cs typeface="Helvetica Neue"/>
                  <a:sym typeface="Helvetica Neue"/>
                </a:rPr>
                <a:t>Excepteur sint occaecat cupidatat</a:t>
              </a:r>
              <a:endParaRPr b="0" i="0" sz="3200" u="none" cap="none" strike="noStrike">
                <a:solidFill>
                  <a:schemeClr val="dk1"/>
                </a:solidFill>
                <a:latin typeface="Helvetica Neue"/>
                <a:ea typeface="Helvetica Neue"/>
                <a:cs typeface="Helvetica Neue"/>
                <a:sym typeface="Helvetica Neue"/>
              </a:endParaRPr>
            </a:p>
          </p:txBody>
        </p:sp>
        <p:sp>
          <p:nvSpPr>
            <p:cNvPr id="153" name="Google Shape;153;p19"/>
            <p:cNvSpPr/>
            <p:nvPr/>
          </p:nvSpPr>
          <p:spPr>
            <a:xfrm>
              <a:off x="789399" y="3079012"/>
              <a:ext cx="18168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dk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grpSp>
      <p:sp>
        <p:nvSpPr>
          <p:cNvPr id="154" name="Google Shape;154;p19"/>
          <p:cNvSpPr txBox="1"/>
          <p:nvPr/>
        </p:nvSpPr>
        <p:spPr>
          <a:xfrm>
            <a:off x="6236504" y="3909762"/>
            <a:ext cx="898500" cy="34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Helvetica Neue"/>
                <a:ea typeface="Helvetica Neue"/>
                <a:cs typeface="Helvetica Neue"/>
                <a:sym typeface="Helvetica Neue"/>
              </a:rPr>
              <a:t>92%</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0"/>
          <p:cNvSpPr txBox="1"/>
          <p:nvPr>
            <p:ph idx="4294967295"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Helvetica Neue"/>
              <a:buNone/>
            </a:pPr>
            <a:r>
              <a:rPr lang="en-US" sz="4000">
                <a:solidFill>
                  <a:srgbClr val="2D3E50"/>
                </a:solidFill>
              </a:rPr>
              <a:t>KONKURRENZANALYSE</a:t>
            </a:r>
            <a:endParaRPr/>
          </a:p>
        </p:txBody>
      </p:sp>
      <p:pic>
        <p:nvPicPr>
          <p:cNvPr id="160" name="Google Shape;160;p20"/>
          <p:cNvPicPr preferRelativeResize="0"/>
          <p:nvPr/>
        </p:nvPicPr>
        <p:blipFill rotWithShape="1">
          <a:blip r:embed="rId3">
            <a:alphaModFix/>
          </a:blip>
          <a:srcRect b="0" l="4685" r="4676" t="0"/>
          <a:stretch/>
        </p:blipFill>
        <p:spPr>
          <a:xfrm>
            <a:off x="10406135" y="181248"/>
            <a:ext cx="1591055" cy="617954"/>
          </a:xfrm>
          <a:prstGeom prst="rect">
            <a:avLst/>
          </a:prstGeom>
          <a:noFill/>
          <a:ln>
            <a:noFill/>
          </a:ln>
        </p:spPr>
      </p:pic>
      <p:pic>
        <p:nvPicPr>
          <p:cNvPr id="161" name="Google Shape;161;p20" title="Points scored"/>
          <p:cNvPicPr preferRelativeResize="0"/>
          <p:nvPr/>
        </p:nvPicPr>
        <p:blipFill>
          <a:blip r:embed="rId4">
            <a:alphaModFix/>
          </a:blip>
          <a:stretch>
            <a:fillRect/>
          </a:stretch>
        </p:blipFill>
        <p:spPr>
          <a:xfrm>
            <a:off x="967225" y="1605438"/>
            <a:ext cx="7863900" cy="48625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1"/>
          <p:cNvSpPr txBox="1"/>
          <p:nvPr>
            <p:ph idx="4294967295" type="title"/>
          </p:nvPr>
        </p:nvSpPr>
        <p:spPr>
          <a:xfrm>
            <a:off x="1049956" y="365125"/>
            <a:ext cx="1030384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Helvetica Neue"/>
              <a:buNone/>
            </a:pPr>
            <a:r>
              <a:rPr lang="en-US" sz="4000"/>
              <a:t>ZUSAMMENFASSUNG</a:t>
            </a:r>
            <a:endParaRPr/>
          </a:p>
        </p:txBody>
      </p:sp>
      <p:sp>
        <p:nvSpPr>
          <p:cNvPr id="167" name="Google Shape;167;p21"/>
          <p:cNvSpPr txBox="1"/>
          <p:nvPr>
            <p:ph idx="1" type="body"/>
          </p:nvPr>
        </p:nvSpPr>
        <p:spPr>
          <a:xfrm>
            <a:off x="1049956" y="1825625"/>
            <a:ext cx="3897428" cy="34201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Duis aute irure dolor in reprehenderit in voluptate velit esse cillum dolore eu fugiat nulla pariatur. Excepteur sint occaecat cupidatat non proident sunt in culpa qui officia deserunt mollit anim id est laborum.</a:t>
            </a:r>
            <a:endParaRPr/>
          </a:p>
        </p:txBody>
      </p:sp>
      <p:pic>
        <p:nvPicPr>
          <p:cNvPr id="168" name="Google Shape;168;p21"/>
          <p:cNvPicPr preferRelativeResize="0"/>
          <p:nvPr/>
        </p:nvPicPr>
        <p:blipFill rotWithShape="1">
          <a:blip r:embed="rId3">
            <a:alphaModFix amt="12000"/>
          </a:blip>
          <a:srcRect b="0" l="0" r="0" t="0"/>
          <a:stretch/>
        </p:blipFill>
        <p:spPr>
          <a:xfrm>
            <a:off x="5210175" y="0"/>
            <a:ext cx="6981825" cy="6857999"/>
          </a:xfrm>
          <a:prstGeom prst="rect">
            <a:avLst/>
          </a:prstGeom>
          <a:noFill/>
          <a:ln>
            <a:noFill/>
          </a:ln>
        </p:spPr>
      </p:pic>
      <p:pic>
        <p:nvPicPr>
          <p:cNvPr id="169" name="Google Shape;169;p21"/>
          <p:cNvPicPr preferRelativeResize="0"/>
          <p:nvPr/>
        </p:nvPicPr>
        <p:blipFill rotWithShape="1">
          <a:blip r:embed="rId4">
            <a:alphaModFix/>
          </a:blip>
          <a:srcRect b="0" l="4685" r="4676" t="0"/>
          <a:stretch/>
        </p:blipFill>
        <p:spPr>
          <a:xfrm>
            <a:off x="10406135" y="181248"/>
            <a:ext cx="1591055" cy="6179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Hubspot">
      <a:dk1>
        <a:srgbClr val="2D3E50"/>
      </a:dk1>
      <a:lt1>
        <a:srgbClr val="F5F8FA"/>
      </a:lt1>
      <a:dk2>
        <a:srgbClr val="341599"/>
      </a:dk2>
      <a:lt2>
        <a:srgbClr val="44546A"/>
      </a:lt2>
      <a:accent1>
        <a:srgbClr val="FEA58E"/>
      </a:accent1>
      <a:accent2>
        <a:srgbClr val="FF8F59"/>
      </a:accent2>
      <a:accent3>
        <a:srgbClr val="51D3D9"/>
      </a:accent3>
      <a:accent4>
        <a:srgbClr val="FFC000"/>
      </a:accent4>
      <a:accent5>
        <a:srgbClr val="BDA9EA"/>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