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hXbXqxiqYIIAVZrsktUJzcJzKP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EF08404-6B94-4C22-88B2-43D95879FDEB}">
  <a:tblStyle styleId="{FEF08404-6B94-4C22-88B2-43D95879FDEB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417E9EF3-00C8-4900-ADB2-2B272118B811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tcBdr/>
        <a:fill>
          <a:solidFill>
            <a:srgbClr val="CDD4E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DD4EA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37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029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44" name="Google Shape;14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bspot.f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bspot.f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bspot.f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0934" y="87430"/>
            <a:ext cx="2010922" cy="70788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2256183" y="87430"/>
            <a:ext cx="7792278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fr-029" sz="4000" b="1" i="0" u="none" strike="noStrike" cap="none" dirty="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PERT-</a:t>
            </a:r>
            <a:r>
              <a:rPr lang="fr-029" sz="4000" b="1" i="0" u="none" strike="noStrike" cap="none" dirty="0" err="1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Diagramm</a:t>
            </a:r>
            <a:endParaRPr sz="1400" b="0" i="0" u="none" strike="noStrike" cap="none" dirty="0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029"/>
              <a:t>1</a:t>
            </a:fld>
            <a:endParaRPr/>
          </a:p>
        </p:txBody>
      </p:sp>
      <p:graphicFrame>
        <p:nvGraphicFramePr>
          <p:cNvPr id="91" name="Google Shape;91;p1"/>
          <p:cNvGraphicFramePr/>
          <p:nvPr>
            <p:extLst>
              <p:ext uri="{D42A27DB-BD31-4B8C-83A1-F6EECF244321}">
                <p14:modId xmlns:p14="http://schemas.microsoft.com/office/powerpoint/2010/main" val="3089450089"/>
              </p:ext>
            </p:extLst>
          </p:nvPr>
        </p:nvGraphicFramePr>
        <p:xfrm>
          <a:off x="1775042" y="1789047"/>
          <a:ext cx="8641925" cy="4633625"/>
        </p:xfrm>
        <a:graphic>
          <a:graphicData uri="http://schemas.openxmlformats.org/drawingml/2006/table">
            <a:tbl>
              <a:tblPr>
                <a:noFill/>
                <a:tableStyleId>{FEF08404-6B94-4C22-88B2-43D95879FDEB}</a:tableStyleId>
              </a:tblPr>
              <a:tblGrid>
                <a:gridCol w="97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7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6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5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7317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>
                          <a:solidFill>
                            <a:srgbClr val="FF5C35"/>
                          </a:solidFill>
                          <a:effectLst/>
                          <a:latin typeface="Calibri" panose="020F0502020204030204" pitchFamily="34" charset="0"/>
                        </a:rPr>
                        <a:t>Aufgabe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>
                          <a:solidFill>
                            <a:srgbClr val="FF5C35"/>
                          </a:solidFill>
                          <a:effectLst/>
                          <a:latin typeface="Calibri" panose="020F0502020204030204" pitchFamily="34" charset="0"/>
                        </a:rPr>
                        <a:t>Beschreibung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>
                          <a:solidFill>
                            <a:srgbClr val="FF5C35"/>
                          </a:solidFill>
                          <a:effectLst/>
                          <a:latin typeface="Calibri" panose="020F0502020204030204" pitchFamily="34" charset="0"/>
                        </a:rPr>
                        <a:t>Vorherige Aufgabe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>
                          <a:solidFill>
                            <a:srgbClr val="FF5C35"/>
                          </a:solidFill>
                          <a:effectLst/>
                          <a:latin typeface="Calibri" panose="020F0502020204030204" pitchFamily="34" charset="0"/>
                        </a:rPr>
                        <a:t>Dauer (Tage)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>
                          <a:solidFill>
                            <a:srgbClr val="FF5C35"/>
                          </a:solidFill>
                          <a:effectLst/>
                          <a:latin typeface="Calibri" panose="020F0502020204030204" pitchFamily="34" charset="0"/>
                        </a:rPr>
                        <a:t>Frühstmöglicher Start (Tage)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 dirty="0" err="1">
                          <a:solidFill>
                            <a:srgbClr val="FF5C35"/>
                          </a:solidFill>
                          <a:effectLst/>
                          <a:latin typeface="Calibri" panose="020F0502020204030204" pitchFamily="34" charset="0"/>
                        </a:rPr>
                        <a:t>Spätestmögli-ches</a:t>
                      </a:r>
                      <a:r>
                        <a:rPr lang="de-DE" sz="1800" b="1" i="0" u="none" strike="noStrike" dirty="0">
                          <a:solidFill>
                            <a:srgbClr val="FF5C35"/>
                          </a:solidFill>
                          <a:effectLst/>
                          <a:latin typeface="Calibri" panose="020F0502020204030204" pitchFamily="34" charset="0"/>
                        </a:rPr>
                        <a:t> Ende (Tage)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1" u="none" strike="noStrike" dirty="0">
                          <a:solidFill>
                            <a:srgbClr val="213343"/>
                          </a:solidFill>
                          <a:effectLst/>
                          <a:latin typeface="Calibri" panose="020F0502020204030204" pitchFamily="34" charset="0"/>
                        </a:rPr>
                        <a:t>Beschreibung Aufgabe A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1" u="none" strike="noStrike" dirty="0">
                          <a:solidFill>
                            <a:srgbClr val="213343"/>
                          </a:solidFill>
                          <a:effectLst/>
                          <a:latin typeface="Calibri" panose="020F0502020204030204" pitchFamily="34" charset="0"/>
                        </a:rPr>
                        <a:t>Beschreibung Aufgabe B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1" u="none" strike="noStrike" dirty="0">
                          <a:solidFill>
                            <a:srgbClr val="213343"/>
                          </a:solidFill>
                          <a:effectLst/>
                          <a:latin typeface="Calibri" panose="020F0502020204030204" pitchFamily="34" charset="0"/>
                        </a:rPr>
                        <a:t>Beschreibung Aufgabe C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1" u="none" strike="noStrike" dirty="0">
                          <a:solidFill>
                            <a:srgbClr val="213343"/>
                          </a:solidFill>
                          <a:effectLst/>
                          <a:latin typeface="Calibri" panose="020F0502020204030204" pitchFamily="34" charset="0"/>
                        </a:rPr>
                        <a:t>Beschreibung Aufgabe D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 dirty="0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</a:t>
                      </a:r>
                      <a:endParaRPr sz="1400" u="none" strike="noStrike" cap="none" dirty="0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1" u="none" strike="noStrike" dirty="0">
                          <a:solidFill>
                            <a:srgbClr val="213343"/>
                          </a:solidFill>
                          <a:effectLst/>
                          <a:latin typeface="Calibri" panose="020F0502020204030204" pitchFamily="34" charset="0"/>
                        </a:rPr>
                        <a:t>Beschreibung Aufgabe E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1" u="none" strike="noStrike" dirty="0">
                          <a:solidFill>
                            <a:srgbClr val="213343"/>
                          </a:solidFill>
                          <a:effectLst/>
                          <a:latin typeface="Calibri" panose="020F0502020204030204" pitchFamily="34" charset="0"/>
                        </a:rPr>
                        <a:t>Beschreibung Aufgabe F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B,E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1" u="none" strike="noStrike" dirty="0">
                          <a:solidFill>
                            <a:srgbClr val="213343"/>
                          </a:solidFill>
                          <a:effectLst/>
                          <a:latin typeface="Calibri" panose="020F0502020204030204" pitchFamily="34" charset="0"/>
                        </a:rPr>
                        <a:t>Beschreibung Aufgabe G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F,H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1" u="none" strike="noStrike" dirty="0">
                          <a:solidFill>
                            <a:srgbClr val="213343"/>
                          </a:solidFill>
                          <a:effectLst/>
                          <a:latin typeface="Calibri" panose="020F0502020204030204" pitchFamily="34" charset="0"/>
                        </a:rPr>
                        <a:t>Beschreibung Aufgabe H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 dirty="0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</a:t>
                      </a:r>
                      <a:endParaRPr sz="1400" u="none" strike="noStrike" cap="none" dirty="0"/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 dirty="0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400" u="none" strike="noStrike" cap="none"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2" name="Google Shape;92;p1"/>
          <p:cNvSpPr txBox="1"/>
          <p:nvPr/>
        </p:nvSpPr>
        <p:spPr>
          <a:xfrm>
            <a:off x="1477615" y="1160739"/>
            <a:ext cx="693751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029" sz="2400" b="1" i="0" u="none" strike="noStrike" cap="none" dirty="0" err="1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Datenquelle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2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0934" y="87430"/>
            <a:ext cx="2010922" cy="70788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98" name="Google Shape;98;p2"/>
          <p:cNvSpPr txBox="1"/>
          <p:nvPr/>
        </p:nvSpPr>
        <p:spPr>
          <a:xfrm>
            <a:off x="2565008" y="79512"/>
            <a:ext cx="7061981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fr-029" sz="4000" b="1" i="0" u="none" strike="noStrike" cap="none" dirty="0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rPr>
              <a:t>PERT-</a:t>
            </a:r>
            <a:r>
              <a:rPr lang="fr-029" sz="4000" b="1" i="0" u="none" strike="noStrike" cap="none" dirty="0" err="1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rPr>
              <a:t>Diagramm</a:t>
            </a:r>
            <a:endParaRPr sz="1400" b="0" i="0" u="none" strike="noStrike" cap="none" dirty="0">
              <a:solidFill>
                <a:srgbClr val="213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029"/>
              <a:t>2</a:t>
            </a:fld>
            <a:endParaRPr/>
          </a:p>
        </p:txBody>
      </p:sp>
      <p:sp>
        <p:nvSpPr>
          <p:cNvPr id="100" name="Google Shape;100;p2"/>
          <p:cNvSpPr txBox="1"/>
          <p:nvPr/>
        </p:nvSpPr>
        <p:spPr>
          <a:xfrm>
            <a:off x="1477615" y="1160739"/>
            <a:ext cx="693751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400"/>
            </a:pPr>
            <a:r>
              <a:rPr lang="fr-029" sz="2400" b="1" dirty="0" err="1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Grafische</a:t>
            </a:r>
            <a:r>
              <a:rPr lang="fr-029" sz="2400" b="1" dirty="0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029" sz="2400" b="1" dirty="0" err="1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Darstellung</a:t>
            </a:r>
            <a:r>
              <a:rPr lang="fr-029" sz="2400" b="1" dirty="0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1" name="Google Shape;101;p2"/>
          <p:cNvGrpSpPr/>
          <p:nvPr/>
        </p:nvGrpSpPr>
        <p:grpSpPr>
          <a:xfrm>
            <a:off x="1302415" y="2781520"/>
            <a:ext cx="774383" cy="646500"/>
            <a:chOff x="1530574" y="2779501"/>
            <a:chExt cx="639226" cy="646500"/>
          </a:xfrm>
        </p:grpSpPr>
        <p:cxnSp>
          <p:nvCxnSpPr>
            <p:cNvPr id="102" name="Google Shape;102;p2"/>
            <p:cNvCxnSpPr/>
            <p:nvPr/>
          </p:nvCxnSpPr>
          <p:spPr>
            <a:xfrm>
              <a:off x="1530574" y="3100982"/>
              <a:ext cx="639226" cy="0"/>
            </a:xfrm>
            <a:prstGeom prst="straightConnector1">
              <a:avLst/>
            </a:prstGeom>
            <a:noFill/>
            <a:ln w="38100" cap="flat" cmpd="sng">
              <a:solidFill>
                <a:srgbClr val="FF5C35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03" name="Google Shape;103;p2"/>
            <p:cNvSpPr txBox="1"/>
            <p:nvPr/>
          </p:nvSpPr>
          <p:spPr>
            <a:xfrm>
              <a:off x="1564213" y="2779501"/>
              <a:ext cx="5013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10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4" name="Google Shape;104;p2"/>
          <p:cNvGrpSpPr/>
          <p:nvPr/>
        </p:nvGrpSpPr>
        <p:grpSpPr>
          <a:xfrm>
            <a:off x="835741" y="3539830"/>
            <a:ext cx="1875710" cy="1810151"/>
            <a:chOff x="1328540" y="1440191"/>
            <a:chExt cx="1593764" cy="1464649"/>
          </a:xfrm>
        </p:grpSpPr>
        <p:cxnSp>
          <p:nvCxnSpPr>
            <p:cNvPr id="105" name="Google Shape;105;p2"/>
            <p:cNvCxnSpPr/>
            <p:nvPr/>
          </p:nvCxnSpPr>
          <p:spPr>
            <a:xfrm>
              <a:off x="1328540" y="1440191"/>
              <a:ext cx="1593764" cy="1464649"/>
            </a:xfrm>
            <a:prstGeom prst="straightConnector1">
              <a:avLst/>
            </a:prstGeom>
            <a:noFill/>
            <a:ln w="38100" cap="flat" cmpd="sng">
              <a:solidFill>
                <a:srgbClr val="FF5C35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06" name="Google Shape;106;p2"/>
            <p:cNvSpPr txBox="1"/>
            <p:nvPr/>
          </p:nvSpPr>
          <p:spPr>
            <a:xfrm>
              <a:off x="1976230" y="1837007"/>
              <a:ext cx="258900" cy="585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00"/>
                <a:buFont typeface="Arial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7" name="Google Shape;107;p2"/>
          <p:cNvGrpSpPr/>
          <p:nvPr/>
        </p:nvGrpSpPr>
        <p:grpSpPr>
          <a:xfrm>
            <a:off x="2999349" y="2779835"/>
            <a:ext cx="774383" cy="646500"/>
            <a:chOff x="1025244" y="2779501"/>
            <a:chExt cx="556553" cy="646500"/>
          </a:xfrm>
        </p:grpSpPr>
        <p:cxnSp>
          <p:nvCxnSpPr>
            <p:cNvPr id="108" name="Google Shape;108;p2"/>
            <p:cNvCxnSpPr/>
            <p:nvPr/>
          </p:nvCxnSpPr>
          <p:spPr>
            <a:xfrm>
              <a:off x="1025244" y="3102667"/>
              <a:ext cx="556553" cy="0"/>
            </a:xfrm>
            <a:prstGeom prst="straightConnector1">
              <a:avLst/>
            </a:prstGeom>
            <a:noFill/>
            <a:ln w="38100" cap="flat" cmpd="sng">
              <a:solidFill>
                <a:srgbClr val="FF5C35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09" name="Google Shape;109;p2"/>
            <p:cNvSpPr txBox="1"/>
            <p:nvPr/>
          </p:nvSpPr>
          <p:spPr>
            <a:xfrm>
              <a:off x="1047375" y="2779501"/>
              <a:ext cx="5013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0" name="Google Shape;110;p2"/>
          <p:cNvGrpSpPr/>
          <p:nvPr/>
        </p:nvGrpSpPr>
        <p:grpSpPr>
          <a:xfrm>
            <a:off x="4664545" y="2779835"/>
            <a:ext cx="725387" cy="646500"/>
            <a:chOff x="431611" y="2779501"/>
            <a:chExt cx="643476" cy="646500"/>
          </a:xfrm>
        </p:grpSpPr>
        <p:cxnSp>
          <p:nvCxnSpPr>
            <p:cNvPr id="111" name="Google Shape;111;p2"/>
            <p:cNvCxnSpPr/>
            <p:nvPr/>
          </p:nvCxnSpPr>
          <p:spPr>
            <a:xfrm>
              <a:off x="431611" y="3102667"/>
              <a:ext cx="643476" cy="0"/>
            </a:xfrm>
            <a:prstGeom prst="straightConnector1">
              <a:avLst/>
            </a:prstGeom>
            <a:noFill/>
            <a:ln w="38100" cap="flat" cmpd="sng">
              <a:solidFill>
                <a:srgbClr val="FF5C35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12" name="Google Shape;112;p2"/>
            <p:cNvSpPr txBox="1"/>
            <p:nvPr/>
          </p:nvSpPr>
          <p:spPr>
            <a:xfrm>
              <a:off x="490785" y="2779501"/>
              <a:ext cx="5013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3" name="Google Shape;113;p2"/>
          <p:cNvGrpSpPr/>
          <p:nvPr/>
        </p:nvGrpSpPr>
        <p:grpSpPr>
          <a:xfrm>
            <a:off x="6278572" y="3322261"/>
            <a:ext cx="1186296" cy="723401"/>
            <a:chOff x="-212632" y="2989531"/>
            <a:chExt cx="1035492" cy="1636800"/>
          </a:xfrm>
        </p:grpSpPr>
        <p:cxnSp>
          <p:nvCxnSpPr>
            <p:cNvPr id="114" name="Google Shape;114;p2"/>
            <p:cNvCxnSpPr/>
            <p:nvPr/>
          </p:nvCxnSpPr>
          <p:spPr>
            <a:xfrm>
              <a:off x="-212632" y="3484505"/>
              <a:ext cx="1035492" cy="851305"/>
            </a:xfrm>
            <a:prstGeom prst="straightConnector1">
              <a:avLst/>
            </a:prstGeom>
            <a:noFill/>
            <a:ln w="38100" cap="flat" cmpd="sng">
              <a:solidFill>
                <a:srgbClr val="FF5C35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15" name="Google Shape;115;p2"/>
            <p:cNvSpPr txBox="1"/>
            <p:nvPr/>
          </p:nvSpPr>
          <p:spPr>
            <a:xfrm>
              <a:off x="42172" y="2989531"/>
              <a:ext cx="501300" cy="1636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00"/>
                <a:buFont typeface="Arial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6" name="Google Shape;116;p2"/>
          <p:cNvGrpSpPr/>
          <p:nvPr/>
        </p:nvGrpSpPr>
        <p:grpSpPr>
          <a:xfrm>
            <a:off x="6278572" y="1556271"/>
            <a:ext cx="1085243" cy="1147634"/>
            <a:chOff x="2044461" y="2493752"/>
            <a:chExt cx="1052045" cy="1164893"/>
          </a:xfrm>
        </p:grpSpPr>
        <p:cxnSp>
          <p:nvCxnSpPr>
            <p:cNvPr id="117" name="Google Shape;117;p2"/>
            <p:cNvCxnSpPr/>
            <p:nvPr/>
          </p:nvCxnSpPr>
          <p:spPr>
            <a:xfrm rot="10800000" flipH="1">
              <a:off x="2044461" y="2493752"/>
              <a:ext cx="1052045" cy="1164893"/>
            </a:xfrm>
            <a:prstGeom prst="straightConnector1">
              <a:avLst/>
            </a:prstGeom>
            <a:noFill/>
            <a:ln w="38100" cap="flat" cmpd="sng">
              <a:solidFill>
                <a:srgbClr val="FF5C35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18" name="Google Shape;118;p2"/>
            <p:cNvSpPr txBox="1"/>
            <p:nvPr/>
          </p:nvSpPr>
          <p:spPr>
            <a:xfrm>
              <a:off x="2233140" y="2793996"/>
              <a:ext cx="501300" cy="73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00"/>
                <a:buFont typeface="Arial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9" name="Google Shape;119;p2"/>
          <p:cNvGrpSpPr/>
          <p:nvPr/>
        </p:nvGrpSpPr>
        <p:grpSpPr>
          <a:xfrm>
            <a:off x="8427261" y="4012978"/>
            <a:ext cx="747999" cy="646500"/>
            <a:chOff x="371547" y="2779501"/>
            <a:chExt cx="675890" cy="646500"/>
          </a:xfrm>
        </p:grpSpPr>
        <p:cxnSp>
          <p:nvCxnSpPr>
            <p:cNvPr id="120" name="Google Shape;120;p2"/>
            <p:cNvCxnSpPr/>
            <p:nvPr/>
          </p:nvCxnSpPr>
          <p:spPr>
            <a:xfrm>
              <a:off x="371547" y="3102667"/>
              <a:ext cx="675890" cy="443"/>
            </a:xfrm>
            <a:prstGeom prst="straightConnector1">
              <a:avLst/>
            </a:prstGeom>
            <a:noFill/>
            <a:ln w="38100" cap="flat" cmpd="sng">
              <a:solidFill>
                <a:srgbClr val="FF5C35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21" name="Google Shape;121;p2"/>
            <p:cNvSpPr txBox="1"/>
            <p:nvPr/>
          </p:nvSpPr>
          <p:spPr>
            <a:xfrm>
              <a:off x="464281" y="2779501"/>
              <a:ext cx="5013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14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2" name="Google Shape;122;p2"/>
          <p:cNvGrpSpPr/>
          <p:nvPr/>
        </p:nvGrpSpPr>
        <p:grpSpPr>
          <a:xfrm>
            <a:off x="3628601" y="4717982"/>
            <a:ext cx="3876823" cy="1064484"/>
            <a:chOff x="56496" y="1765946"/>
            <a:chExt cx="3316509" cy="869907"/>
          </a:xfrm>
        </p:grpSpPr>
        <p:cxnSp>
          <p:nvCxnSpPr>
            <p:cNvPr id="123" name="Google Shape;123;p2"/>
            <p:cNvCxnSpPr/>
            <p:nvPr/>
          </p:nvCxnSpPr>
          <p:spPr>
            <a:xfrm rot="10800000" flipH="1">
              <a:off x="56496" y="1765946"/>
              <a:ext cx="3316509" cy="869907"/>
            </a:xfrm>
            <a:prstGeom prst="straightConnector1">
              <a:avLst/>
            </a:prstGeom>
            <a:noFill/>
            <a:ln w="38100" cap="flat" cmpd="sng">
              <a:solidFill>
                <a:srgbClr val="FF5C35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sp>
          <p:nvSpPr>
            <p:cNvPr id="124" name="Google Shape;124;p2"/>
            <p:cNvSpPr txBox="1"/>
            <p:nvPr/>
          </p:nvSpPr>
          <p:spPr>
            <a:xfrm>
              <a:off x="1549496" y="1917093"/>
              <a:ext cx="374400" cy="36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B’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00"/>
                <a:buFont typeface="Arial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5" name="Google Shape;125;p2"/>
          <p:cNvGrpSpPr/>
          <p:nvPr/>
        </p:nvGrpSpPr>
        <p:grpSpPr>
          <a:xfrm>
            <a:off x="10097747" y="4012978"/>
            <a:ext cx="659556" cy="646500"/>
            <a:chOff x="364877" y="2779501"/>
            <a:chExt cx="574200" cy="646500"/>
          </a:xfrm>
        </p:grpSpPr>
        <p:cxnSp>
          <p:nvCxnSpPr>
            <p:cNvPr id="126" name="Google Shape;126;p2"/>
            <p:cNvCxnSpPr>
              <a:endCxn id="127" idx="3"/>
            </p:cNvCxnSpPr>
            <p:nvPr/>
          </p:nvCxnSpPr>
          <p:spPr>
            <a:xfrm rot="10800000" flipH="1">
              <a:off x="364877" y="3102751"/>
              <a:ext cx="574200" cy="300"/>
            </a:xfrm>
            <a:prstGeom prst="straightConnector1">
              <a:avLst/>
            </a:prstGeom>
            <a:noFill/>
            <a:ln w="38100" cap="flat" cmpd="sng">
              <a:solidFill>
                <a:srgbClr val="FF5C35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27" name="Google Shape;127;p2"/>
            <p:cNvSpPr txBox="1"/>
            <p:nvPr/>
          </p:nvSpPr>
          <p:spPr>
            <a:xfrm>
              <a:off x="437777" y="2779501"/>
              <a:ext cx="5013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14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8" name="Google Shape;128;p2"/>
          <p:cNvGrpSpPr/>
          <p:nvPr/>
        </p:nvGrpSpPr>
        <p:grpSpPr>
          <a:xfrm>
            <a:off x="8314686" y="1542227"/>
            <a:ext cx="1311890" cy="2358121"/>
            <a:chOff x="-643051" y="1943280"/>
            <a:chExt cx="1027240" cy="1922272"/>
          </a:xfrm>
        </p:grpSpPr>
        <p:cxnSp>
          <p:nvCxnSpPr>
            <p:cNvPr id="129" name="Google Shape;129;p2"/>
            <p:cNvCxnSpPr/>
            <p:nvPr/>
          </p:nvCxnSpPr>
          <p:spPr>
            <a:xfrm>
              <a:off x="-643051" y="1943280"/>
              <a:ext cx="1027240" cy="1922272"/>
            </a:xfrm>
            <a:prstGeom prst="straightConnector1">
              <a:avLst/>
            </a:prstGeom>
            <a:noFill/>
            <a:ln w="38100" cap="flat" cmpd="sng">
              <a:solidFill>
                <a:srgbClr val="FF5C35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sp>
          <p:nvSpPr>
            <p:cNvPr id="130" name="Google Shape;130;p2"/>
            <p:cNvSpPr txBox="1"/>
            <p:nvPr/>
          </p:nvSpPr>
          <p:spPr>
            <a:xfrm>
              <a:off x="-187026" y="2660294"/>
              <a:ext cx="374400" cy="36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H’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00"/>
                <a:buFont typeface="Arial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1" name="Google Shape;131;p2"/>
          <p:cNvSpPr txBox="1"/>
          <p:nvPr/>
        </p:nvSpPr>
        <p:spPr>
          <a:xfrm>
            <a:off x="362657" y="2311892"/>
            <a:ext cx="96740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029" sz="1800" b="0" i="1" u="none" strike="noStrike" cap="none" dirty="0" err="1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rPr>
              <a:t>Anfang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"/>
          <p:cNvSpPr txBox="1"/>
          <p:nvPr/>
        </p:nvSpPr>
        <p:spPr>
          <a:xfrm>
            <a:off x="10712392" y="3541019"/>
            <a:ext cx="96740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029" sz="1800" b="0" i="1" u="none" strike="noStrike" cap="none" dirty="0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rPr>
              <a:t>Ende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33" name="Google Shape;133;p2"/>
          <p:cNvGraphicFramePr/>
          <p:nvPr/>
        </p:nvGraphicFramePr>
        <p:xfrm>
          <a:off x="379866" y="2676343"/>
          <a:ext cx="922550" cy="864700"/>
        </p:xfrm>
        <a:graphic>
          <a:graphicData uri="http://schemas.openxmlformats.org/drawingml/2006/table">
            <a:tbl>
              <a:tblPr firstRow="1" bandRow="1">
                <a:noFill/>
                <a:tableStyleId>{417E9EF3-00C8-4900-ADB2-2B272118B811}</a:tableStyleId>
              </a:tblPr>
              <a:tblGrid>
                <a:gridCol w="46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3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0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0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0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4" name="Google Shape;134;p2"/>
          <p:cNvGraphicFramePr/>
          <p:nvPr/>
        </p:nvGraphicFramePr>
        <p:xfrm>
          <a:off x="2076799" y="2670662"/>
          <a:ext cx="922550" cy="864700"/>
        </p:xfrm>
        <a:graphic>
          <a:graphicData uri="http://schemas.openxmlformats.org/drawingml/2006/table">
            <a:tbl>
              <a:tblPr firstRow="1" bandRow="1">
                <a:noFill/>
                <a:tableStyleId>{417E9EF3-00C8-4900-ADB2-2B272118B811}</a:tableStyleId>
              </a:tblPr>
              <a:tblGrid>
                <a:gridCol w="46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3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0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10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5" name="Google Shape;135;p2"/>
          <p:cNvGraphicFramePr/>
          <p:nvPr/>
        </p:nvGraphicFramePr>
        <p:xfrm>
          <a:off x="3741995" y="2680378"/>
          <a:ext cx="922550" cy="864700"/>
        </p:xfrm>
        <a:graphic>
          <a:graphicData uri="http://schemas.openxmlformats.org/drawingml/2006/table">
            <a:tbl>
              <a:tblPr firstRow="1" bandRow="1">
                <a:noFill/>
                <a:tableStyleId>{417E9EF3-00C8-4900-ADB2-2B272118B811}</a:tableStyleId>
              </a:tblPr>
              <a:tblGrid>
                <a:gridCol w="46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3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 dirty="0">
                          <a:solidFill>
                            <a:srgbClr val="213343"/>
                          </a:solidFill>
                        </a:rPr>
                        <a:t>3</a:t>
                      </a:r>
                      <a:endParaRPr sz="1400" u="none" strike="noStrike" cap="none" dirty="0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10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 dirty="0">
                          <a:solidFill>
                            <a:srgbClr val="213343"/>
                          </a:solidFill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6" name="Google Shape;136;p2"/>
          <p:cNvGraphicFramePr/>
          <p:nvPr/>
        </p:nvGraphicFramePr>
        <p:xfrm>
          <a:off x="5367570" y="2669671"/>
          <a:ext cx="922550" cy="864700"/>
        </p:xfrm>
        <a:graphic>
          <a:graphicData uri="http://schemas.openxmlformats.org/drawingml/2006/table">
            <a:tbl>
              <a:tblPr firstRow="1" bandRow="1">
                <a:noFill/>
                <a:tableStyleId>{417E9EF3-00C8-4900-ADB2-2B272118B811}</a:tableStyleId>
              </a:tblPr>
              <a:tblGrid>
                <a:gridCol w="46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3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4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15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18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7" name="Google Shape;137;p2"/>
          <p:cNvGraphicFramePr/>
          <p:nvPr/>
        </p:nvGraphicFramePr>
        <p:xfrm>
          <a:off x="7380368" y="1109889"/>
          <a:ext cx="922550" cy="864700"/>
        </p:xfrm>
        <a:graphic>
          <a:graphicData uri="http://schemas.openxmlformats.org/drawingml/2006/table">
            <a:tbl>
              <a:tblPr firstRow="1" bandRow="1">
                <a:noFill/>
                <a:tableStyleId>{417E9EF3-00C8-4900-ADB2-2B272118B811}</a:tableStyleId>
              </a:tblPr>
              <a:tblGrid>
                <a:gridCol w="46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3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6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20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21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8" name="Google Shape;138;p2"/>
          <p:cNvGraphicFramePr/>
          <p:nvPr/>
        </p:nvGraphicFramePr>
        <p:xfrm>
          <a:off x="2706051" y="5340414"/>
          <a:ext cx="922550" cy="864700"/>
        </p:xfrm>
        <a:graphic>
          <a:graphicData uri="http://schemas.openxmlformats.org/drawingml/2006/table">
            <a:tbl>
              <a:tblPr firstRow="1" bandRow="1">
                <a:noFill/>
                <a:tableStyleId>{417E9EF3-00C8-4900-ADB2-2B272118B811}</a:tableStyleId>
              </a:tblPr>
              <a:tblGrid>
                <a:gridCol w="46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3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2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0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7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9" name="Google Shape;139;p2"/>
          <p:cNvGraphicFramePr/>
          <p:nvPr/>
        </p:nvGraphicFramePr>
        <p:xfrm>
          <a:off x="7484790" y="3900791"/>
          <a:ext cx="922550" cy="864700"/>
        </p:xfrm>
        <a:graphic>
          <a:graphicData uri="http://schemas.openxmlformats.org/drawingml/2006/table">
            <a:tbl>
              <a:tblPr firstRow="1" bandRow="1">
                <a:noFill/>
                <a:tableStyleId>{417E9EF3-00C8-4900-ADB2-2B272118B811}</a:tableStyleId>
              </a:tblPr>
              <a:tblGrid>
                <a:gridCol w="46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3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5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18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20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0" name="Google Shape;140;p2"/>
          <p:cNvGraphicFramePr/>
          <p:nvPr/>
        </p:nvGraphicFramePr>
        <p:xfrm>
          <a:off x="9175261" y="3905000"/>
          <a:ext cx="922550" cy="864700"/>
        </p:xfrm>
        <a:graphic>
          <a:graphicData uri="http://schemas.openxmlformats.org/drawingml/2006/table">
            <a:tbl>
              <a:tblPr firstRow="1" bandRow="1">
                <a:noFill/>
                <a:tableStyleId>{417E9EF3-00C8-4900-ADB2-2B272118B811}</a:tableStyleId>
              </a:tblPr>
              <a:tblGrid>
                <a:gridCol w="46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3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7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20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21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1" name="Google Shape;141;p2"/>
          <p:cNvGraphicFramePr/>
          <p:nvPr/>
        </p:nvGraphicFramePr>
        <p:xfrm>
          <a:off x="10757250" y="3900348"/>
          <a:ext cx="922550" cy="864700"/>
        </p:xfrm>
        <a:graphic>
          <a:graphicData uri="http://schemas.openxmlformats.org/drawingml/2006/table">
            <a:tbl>
              <a:tblPr firstRow="1" bandRow="1">
                <a:noFill/>
                <a:tableStyleId>{417E9EF3-00C8-4900-ADB2-2B272118B811}</a:tableStyleId>
              </a:tblPr>
              <a:tblGrid>
                <a:gridCol w="46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3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8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21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35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3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0934" y="87430"/>
            <a:ext cx="2010922" cy="70788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147" name="Google Shape;147;p3"/>
          <p:cNvSpPr txBox="1"/>
          <p:nvPr/>
        </p:nvSpPr>
        <p:spPr>
          <a:xfrm>
            <a:off x="2565008" y="79512"/>
            <a:ext cx="8315027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fr-029" sz="4000" b="1" i="0" u="none" strike="noStrike" cap="none" dirty="0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rPr>
              <a:t>PERT-</a:t>
            </a:r>
            <a:r>
              <a:rPr lang="fr-029" sz="4000" b="1" i="0" u="none" strike="noStrike" cap="none" dirty="0" err="1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rPr>
              <a:t>Diagramm</a:t>
            </a:r>
            <a:r>
              <a:rPr lang="fr-029" sz="4000" b="1" i="0" u="none" strike="noStrike" cap="none" dirty="0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fr-029" sz="4000" b="1" i="0" u="none" strike="noStrike" cap="none" dirty="0" err="1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rPr>
              <a:t>Anleitung</a:t>
            </a:r>
            <a:endParaRPr sz="1400" b="0" i="0" u="none" strike="noStrike" cap="none" dirty="0">
              <a:solidFill>
                <a:srgbClr val="213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029"/>
              <a:t>3</a:t>
            </a:fld>
            <a:endParaRPr/>
          </a:p>
        </p:txBody>
      </p:sp>
      <p:sp>
        <p:nvSpPr>
          <p:cNvPr id="149" name="Google Shape;149;p3"/>
          <p:cNvSpPr txBox="1"/>
          <p:nvPr/>
        </p:nvSpPr>
        <p:spPr>
          <a:xfrm>
            <a:off x="894520" y="992772"/>
            <a:ext cx="10614992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029" sz="2400" b="1" i="0" u="none" strike="noStrike" cap="none" dirty="0" err="1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Definition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SzPts val="1800"/>
            </a:pPr>
            <a:r>
              <a:rPr lang="fr-02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Das</a:t>
            </a:r>
            <a:r>
              <a:rPr lang="fr-02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PERT-</a:t>
            </a:r>
            <a:r>
              <a:rPr lang="fr-02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Diagramm</a:t>
            </a:r>
            <a:r>
              <a:rPr lang="fr-02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(Program Evaluation and </a:t>
            </a:r>
            <a:r>
              <a:rPr lang="fr-02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</a:t>
            </a:r>
            <a:r>
              <a:rPr lang="fr-02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Technic) </a:t>
            </a:r>
            <a:r>
              <a:rPr lang="fr-02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stellt</a:t>
            </a:r>
            <a:r>
              <a:rPr lang="fr-02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die </a:t>
            </a:r>
            <a:r>
              <a:rPr lang="fr-02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durch</a:t>
            </a:r>
            <a:r>
              <a:rPr lang="fr-02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02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Aufgaben</a:t>
            </a:r>
            <a:r>
              <a:rPr lang="fr-02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02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verknüpften</a:t>
            </a:r>
            <a:r>
              <a:rPr lang="fr-02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02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Phasen</a:t>
            </a:r>
            <a:r>
              <a:rPr lang="fr-02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02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eines</a:t>
            </a:r>
            <a:r>
              <a:rPr lang="fr-02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02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Projekts</a:t>
            </a:r>
            <a:r>
              <a:rPr lang="fr-02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fr-02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</a:t>
            </a:r>
            <a:r>
              <a:rPr lang="fr-02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02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eines</a:t>
            </a:r>
            <a:r>
              <a:rPr lang="fr-02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02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Netzwerks</a:t>
            </a:r>
            <a:r>
              <a:rPr lang="fr-02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dar.</a:t>
            </a:r>
          </a:p>
          <a:p>
            <a:pPr lvl="0">
              <a:buSzPts val="1800"/>
            </a:pPr>
            <a:r>
              <a:rPr lang="fr-02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 </a:t>
            </a:r>
            <a:r>
              <a:rPr lang="fr-02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zeigt</a:t>
            </a:r>
            <a:r>
              <a:rPr lang="fr-02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es die </a:t>
            </a:r>
            <a:r>
              <a:rPr lang="fr-02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Logik</a:t>
            </a:r>
            <a:r>
              <a:rPr lang="fr-02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der </a:t>
            </a:r>
            <a:r>
              <a:rPr lang="fr-02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Projektumsetzung</a:t>
            </a:r>
            <a:r>
              <a:rPr lang="fr-02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r-02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indem</a:t>
            </a:r>
            <a:r>
              <a:rPr lang="fr-02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es die </a:t>
            </a:r>
            <a:r>
              <a:rPr lang="fr-02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zwischen</a:t>
            </a:r>
            <a:r>
              <a:rPr lang="fr-02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02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diesen</a:t>
            </a:r>
            <a:r>
              <a:rPr lang="fr-02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02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Aufgaben</a:t>
            </a:r>
            <a:r>
              <a:rPr lang="fr-02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02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bestehenden</a:t>
            </a:r>
            <a:r>
              <a:rPr lang="fr-02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02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Beziehungen</a:t>
            </a:r>
            <a:r>
              <a:rPr lang="fr-02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02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oder</a:t>
            </a:r>
            <a:r>
              <a:rPr lang="fr-02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02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Notwendigkeiten</a:t>
            </a:r>
            <a:r>
              <a:rPr lang="fr-02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029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visualisiert</a:t>
            </a:r>
            <a:r>
              <a:rPr lang="fr-029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0" name="Google Shape;150;p3"/>
          <p:cNvGraphicFramePr/>
          <p:nvPr>
            <p:extLst>
              <p:ext uri="{D42A27DB-BD31-4B8C-83A1-F6EECF244321}">
                <p14:modId xmlns:p14="http://schemas.microsoft.com/office/powerpoint/2010/main" val="360469459"/>
              </p:ext>
            </p:extLst>
          </p:nvPr>
        </p:nvGraphicFramePr>
        <p:xfrm>
          <a:off x="894520" y="3727890"/>
          <a:ext cx="6244725" cy="2643540"/>
        </p:xfrm>
        <a:graphic>
          <a:graphicData uri="http://schemas.openxmlformats.org/drawingml/2006/table">
            <a:tbl>
              <a:tblPr>
                <a:noFill/>
                <a:tableStyleId>{FEF08404-6B94-4C22-88B2-43D95879FDEB}</a:tableStyleId>
              </a:tblPr>
              <a:tblGrid>
                <a:gridCol w="798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6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1" i="0" u="none" strike="noStrike" cap="none" dirty="0" err="1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Schritt</a:t>
                      </a:r>
                      <a:endParaRPr sz="1400" u="none" strike="noStrike" cap="none" dirty="0"/>
                    </a:p>
                  </a:txBody>
                  <a:tcPr marL="9525" marR="9525" marT="9525" marB="0" anchor="b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1" i="0" u="none" strike="noStrike" cap="none" dirty="0" err="1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Beschreibung</a:t>
                      </a:r>
                      <a:endParaRPr sz="1400" u="none" strike="noStrike" cap="none" dirty="0"/>
                    </a:p>
                  </a:txBody>
                  <a:tcPr marL="9525" marR="9525" marT="9525" marB="0" anchor="b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1" i="0" u="none" strike="noStrike" cap="none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 Sie die verschiedenen Projektaufgaben auf.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1" i="0" u="none" strike="noStrike" cap="none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Schätzen Sie die Dauer von Aufgaben sowie ihre frühesten Start- und spätesten Endtermine.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1" i="0" u="none" strike="noStrike" cap="none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Planen Sie Aufgaben und stellen Sie ggf. Abhängigkeiten zwischen ihnen her. Durchgezogene Linien sind direkte Abhängigkeiten, gestrichelte Linien sind Abhängigkeiten ohne Personal- bzw. Ressourcenabhängigkeit.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1" i="0" u="none" strike="noStrike" cap="none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Erstellen Sie die visuelle Darstellung.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1" name="Google Shape;151;p3"/>
          <p:cNvSpPr txBox="1"/>
          <p:nvPr/>
        </p:nvSpPr>
        <p:spPr>
          <a:xfrm>
            <a:off x="894520" y="2995871"/>
            <a:ext cx="693751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400"/>
            </a:pPr>
            <a:r>
              <a:rPr lang="fr-029" sz="2400" b="1" dirty="0" err="1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Schritte</a:t>
            </a:r>
            <a:r>
              <a:rPr lang="fr-029" sz="2400" b="1" dirty="0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029" sz="2400" b="1" dirty="0" err="1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zum</a:t>
            </a:r>
            <a:r>
              <a:rPr lang="fr-029" sz="2400" b="1" dirty="0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029" sz="2400" b="1" dirty="0" err="1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Erstellen</a:t>
            </a:r>
            <a:r>
              <a:rPr lang="fr-029" sz="2400" b="1" dirty="0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029" sz="2400" b="1" dirty="0" err="1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eines</a:t>
            </a:r>
            <a:r>
              <a:rPr lang="fr-029" sz="2400" b="1" dirty="0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 PERT-</a:t>
            </a:r>
            <a:r>
              <a:rPr lang="fr-029" sz="2400" b="1" dirty="0" err="1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Diagramms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543BD56E-49F5-C67A-2660-7D2A7CBBC1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7447" y="2560608"/>
            <a:ext cx="4441059" cy="42970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Macintosh PowerPoint</Application>
  <PresentationFormat>Breitbild</PresentationFormat>
  <Paragraphs>125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Maureen PHIPPS</dc:creator>
  <cp:lastModifiedBy>Jennifer Lapp</cp:lastModifiedBy>
  <cp:revision>2</cp:revision>
  <dcterms:created xsi:type="dcterms:W3CDTF">2022-06-04T00:28:37Z</dcterms:created>
  <dcterms:modified xsi:type="dcterms:W3CDTF">2022-08-02T08:53:59Z</dcterms:modified>
</cp:coreProperties>
</file>