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058400" cx="7315200"/>
  <p:notesSz cx="6858000" cy="9144000"/>
  <p:embeddedFontLst>
    <p:embeddedFont>
      <p:font typeface="Playfair Display"/>
      <p:regular r:id="rId19"/>
      <p:bold r:id="rId20"/>
      <p:italic r:id="rId21"/>
      <p:boldItalic r:id="rId22"/>
    </p:embeddedFont>
    <p:embeddedFont>
      <p:font typeface="Montserrat"/>
      <p:regular r:id="rId23"/>
      <p:bold r:id="rId24"/>
      <p:italic r:id="rId25"/>
      <p:boldItalic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304">
          <p15:clr>
            <a:srgbClr val="A4A3A4"/>
          </p15:clr>
        </p15:guide>
      </p15:sldGuideLst>
    </p:ext>
    <p:ext uri="http://customooxmlschemas.google.com/">
      <go:slidesCustomData xmlns:go="http://customooxmlschemas.google.com/" r:id="rId29" roundtripDataSignature="AMtx7mjHG7zjuBfHQrGi+yDzYaEzmj9Q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68" orient="horz"/>
        <p:guide pos="230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0: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1: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2: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3: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7: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9: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15"/>
          <p:cNvSpPr/>
          <p:nvPr/>
        </p:nvSpPr>
        <p:spPr>
          <a:xfrm>
            <a:off x="3429000" y="0"/>
            <a:ext cx="57900" cy="100584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5"/>
          <p:cNvSpPr/>
          <p:nvPr/>
        </p:nvSpPr>
        <p:spPr>
          <a:xfrm>
            <a:off x="3486780" y="0"/>
            <a:ext cx="3082500" cy="10058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5"/>
          <p:cNvSpPr txBox="1"/>
          <p:nvPr>
            <p:ph type="ctrTitle"/>
          </p:nvPr>
        </p:nvSpPr>
        <p:spPr>
          <a:xfrm>
            <a:off x="275400" y="2745307"/>
            <a:ext cx="6764400" cy="4198200"/>
          </a:xfrm>
          <a:prstGeom prst="rect">
            <a:avLst/>
          </a:prstGeom>
          <a:solidFill>
            <a:srgbClr val="FFFFFF"/>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15"/>
          <p:cNvSpPr txBox="1"/>
          <p:nvPr>
            <p:ph idx="1" type="subTitle"/>
          </p:nvPr>
        </p:nvSpPr>
        <p:spPr>
          <a:xfrm>
            <a:off x="275400" y="6943493"/>
            <a:ext cx="3928200" cy="1129800"/>
          </a:xfrm>
          <a:prstGeom prst="rect">
            <a:avLst/>
          </a:prstGeom>
          <a:solidFill>
            <a:schemeClr val="dk2"/>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15"/>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24"/>
          <p:cNvSpPr txBox="1"/>
          <p:nvPr>
            <p:ph hasCustomPrompt="1" type="title"/>
          </p:nvPr>
        </p:nvSpPr>
        <p:spPr>
          <a:xfrm>
            <a:off x="249360" y="1955409"/>
            <a:ext cx="6816600" cy="4197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0"/>
              <a:buFont typeface="Montserrat"/>
              <a:buNone/>
              <a:defRPr sz="14000">
                <a:latin typeface="Montserrat"/>
                <a:ea typeface="Montserrat"/>
                <a:cs typeface="Montserrat"/>
                <a:sym typeface="Montserrat"/>
              </a:defRPr>
            </a:lvl1pPr>
            <a:lvl2pPr lvl="1" algn="ctr">
              <a:lnSpc>
                <a:spcPct val="100000"/>
              </a:lnSpc>
              <a:spcBef>
                <a:spcPts val="0"/>
              </a:spcBef>
              <a:spcAft>
                <a:spcPts val="0"/>
              </a:spcAft>
              <a:buSzPts val="14000"/>
              <a:buFont typeface="Montserrat"/>
              <a:buNone/>
              <a:defRPr sz="14000">
                <a:latin typeface="Montserrat"/>
                <a:ea typeface="Montserrat"/>
                <a:cs typeface="Montserrat"/>
                <a:sym typeface="Montserrat"/>
              </a:defRPr>
            </a:lvl2pPr>
            <a:lvl3pPr lvl="2" algn="ctr">
              <a:lnSpc>
                <a:spcPct val="100000"/>
              </a:lnSpc>
              <a:spcBef>
                <a:spcPts val="0"/>
              </a:spcBef>
              <a:spcAft>
                <a:spcPts val="0"/>
              </a:spcAft>
              <a:buSzPts val="14000"/>
              <a:buFont typeface="Montserrat"/>
              <a:buNone/>
              <a:defRPr sz="14000">
                <a:latin typeface="Montserrat"/>
                <a:ea typeface="Montserrat"/>
                <a:cs typeface="Montserrat"/>
                <a:sym typeface="Montserrat"/>
              </a:defRPr>
            </a:lvl3pPr>
            <a:lvl4pPr lvl="3" algn="ctr">
              <a:lnSpc>
                <a:spcPct val="100000"/>
              </a:lnSpc>
              <a:spcBef>
                <a:spcPts val="0"/>
              </a:spcBef>
              <a:spcAft>
                <a:spcPts val="0"/>
              </a:spcAft>
              <a:buSzPts val="14000"/>
              <a:buFont typeface="Montserrat"/>
              <a:buNone/>
              <a:defRPr sz="14000">
                <a:latin typeface="Montserrat"/>
                <a:ea typeface="Montserrat"/>
                <a:cs typeface="Montserrat"/>
                <a:sym typeface="Montserrat"/>
              </a:defRPr>
            </a:lvl4pPr>
            <a:lvl5pPr lvl="4" algn="ctr">
              <a:lnSpc>
                <a:spcPct val="100000"/>
              </a:lnSpc>
              <a:spcBef>
                <a:spcPts val="0"/>
              </a:spcBef>
              <a:spcAft>
                <a:spcPts val="0"/>
              </a:spcAft>
              <a:buSzPts val="14000"/>
              <a:buFont typeface="Montserrat"/>
              <a:buNone/>
              <a:defRPr sz="14000">
                <a:latin typeface="Montserrat"/>
                <a:ea typeface="Montserrat"/>
                <a:cs typeface="Montserrat"/>
                <a:sym typeface="Montserrat"/>
              </a:defRPr>
            </a:lvl5pPr>
            <a:lvl6pPr lvl="5" algn="ctr">
              <a:lnSpc>
                <a:spcPct val="100000"/>
              </a:lnSpc>
              <a:spcBef>
                <a:spcPts val="0"/>
              </a:spcBef>
              <a:spcAft>
                <a:spcPts val="0"/>
              </a:spcAft>
              <a:buSzPts val="14000"/>
              <a:buFont typeface="Montserrat"/>
              <a:buNone/>
              <a:defRPr sz="14000">
                <a:latin typeface="Montserrat"/>
                <a:ea typeface="Montserrat"/>
                <a:cs typeface="Montserrat"/>
                <a:sym typeface="Montserrat"/>
              </a:defRPr>
            </a:lvl6pPr>
            <a:lvl7pPr lvl="6" algn="ctr">
              <a:lnSpc>
                <a:spcPct val="100000"/>
              </a:lnSpc>
              <a:spcBef>
                <a:spcPts val="0"/>
              </a:spcBef>
              <a:spcAft>
                <a:spcPts val="0"/>
              </a:spcAft>
              <a:buSzPts val="14000"/>
              <a:buFont typeface="Montserrat"/>
              <a:buNone/>
              <a:defRPr sz="14000">
                <a:latin typeface="Montserrat"/>
                <a:ea typeface="Montserrat"/>
                <a:cs typeface="Montserrat"/>
                <a:sym typeface="Montserrat"/>
              </a:defRPr>
            </a:lvl7pPr>
            <a:lvl8pPr lvl="7" algn="ctr">
              <a:lnSpc>
                <a:spcPct val="100000"/>
              </a:lnSpc>
              <a:spcBef>
                <a:spcPts val="0"/>
              </a:spcBef>
              <a:spcAft>
                <a:spcPts val="0"/>
              </a:spcAft>
              <a:buSzPts val="14000"/>
              <a:buFont typeface="Montserrat"/>
              <a:buNone/>
              <a:defRPr sz="14000">
                <a:latin typeface="Montserrat"/>
                <a:ea typeface="Montserrat"/>
                <a:cs typeface="Montserrat"/>
                <a:sym typeface="Montserrat"/>
              </a:defRPr>
            </a:lvl8pPr>
            <a:lvl9pPr lvl="8" algn="ctr">
              <a:lnSpc>
                <a:spcPct val="100000"/>
              </a:lnSpc>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24"/>
          <p:cNvSpPr txBox="1"/>
          <p:nvPr>
            <p:ph idx="1" type="body"/>
          </p:nvPr>
        </p:nvSpPr>
        <p:spPr>
          <a:xfrm>
            <a:off x="249360" y="6313364"/>
            <a:ext cx="6816600" cy="2543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highlight>
                  <a:schemeClr val="dk1"/>
                </a:highlight>
              </a:defRPr>
            </a:lvl1pPr>
            <a:lvl2pPr indent="-317500" lvl="1" marL="914400" algn="ctr">
              <a:lnSpc>
                <a:spcPct val="115000"/>
              </a:lnSpc>
              <a:spcBef>
                <a:spcPts val="1600"/>
              </a:spcBef>
              <a:spcAft>
                <a:spcPts val="0"/>
              </a:spcAft>
              <a:buSzPts val="1400"/>
              <a:buChar char="○"/>
              <a:defRPr>
                <a:highlight>
                  <a:schemeClr val="dk1"/>
                </a:highlight>
              </a:defRPr>
            </a:lvl2pPr>
            <a:lvl3pPr indent="-317500" lvl="2" marL="1371600" algn="ctr">
              <a:lnSpc>
                <a:spcPct val="115000"/>
              </a:lnSpc>
              <a:spcBef>
                <a:spcPts val="1600"/>
              </a:spcBef>
              <a:spcAft>
                <a:spcPts val="0"/>
              </a:spcAft>
              <a:buSzPts val="1400"/>
              <a:buChar char="■"/>
              <a:defRPr>
                <a:highlight>
                  <a:schemeClr val="dk1"/>
                </a:highlight>
              </a:defRPr>
            </a:lvl3pPr>
            <a:lvl4pPr indent="-317500" lvl="3" marL="1828800" algn="ctr">
              <a:lnSpc>
                <a:spcPct val="115000"/>
              </a:lnSpc>
              <a:spcBef>
                <a:spcPts val="1600"/>
              </a:spcBef>
              <a:spcAft>
                <a:spcPts val="0"/>
              </a:spcAft>
              <a:buSzPts val="1400"/>
              <a:buChar char="●"/>
              <a:defRPr>
                <a:highlight>
                  <a:schemeClr val="dk1"/>
                </a:highlight>
              </a:defRPr>
            </a:lvl4pPr>
            <a:lvl5pPr indent="-317500" lvl="4" marL="2286000" algn="ctr">
              <a:lnSpc>
                <a:spcPct val="115000"/>
              </a:lnSpc>
              <a:spcBef>
                <a:spcPts val="1600"/>
              </a:spcBef>
              <a:spcAft>
                <a:spcPts val="0"/>
              </a:spcAft>
              <a:buSzPts val="1400"/>
              <a:buChar char="○"/>
              <a:defRPr>
                <a:highlight>
                  <a:schemeClr val="dk1"/>
                </a:highlight>
              </a:defRPr>
            </a:lvl5pPr>
            <a:lvl6pPr indent="-317500" lvl="5" marL="2743200" algn="ctr">
              <a:lnSpc>
                <a:spcPct val="115000"/>
              </a:lnSpc>
              <a:spcBef>
                <a:spcPts val="1600"/>
              </a:spcBef>
              <a:spcAft>
                <a:spcPts val="0"/>
              </a:spcAft>
              <a:buSzPts val="1400"/>
              <a:buChar char="■"/>
              <a:defRPr>
                <a:highlight>
                  <a:schemeClr val="dk1"/>
                </a:highlight>
              </a:defRPr>
            </a:lvl6pPr>
            <a:lvl7pPr indent="-317500" lvl="6" marL="3200400" algn="ctr">
              <a:lnSpc>
                <a:spcPct val="115000"/>
              </a:lnSpc>
              <a:spcBef>
                <a:spcPts val="1600"/>
              </a:spcBef>
              <a:spcAft>
                <a:spcPts val="0"/>
              </a:spcAft>
              <a:buSzPts val="1400"/>
              <a:buChar char="●"/>
              <a:defRPr>
                <a:highlight>
                  <a:schemeClr val="dk1"/>
                </a:highlight>
              </a:defRPr>
            </a:lvl7pPr>
            <a:lvl8pPr indent="-317500" lvl="7" marL="3657600" algn="ctr">
              <a:lnSpc>
                <a:spcPct val="115000"/>
              </a:lnSpc>
              <a:spcBef>
                <a:spcPts val="1600"/>
              </a:spcBef>
              <a:spcAft>
                <a:spcPts val="0"/>
              </a:spcAft>
              <a:buSzPts val="1400"/>
              <a:buChar char="○"/>
              <a:defRPr>
                <a:highlight>
                  <a:schemeClr val="dk1"/>
                </a:highlight>
              </a:defRPr>
            </a:lvl8pPr>
            <a:lvl9pPr indent="-317500" lvl="8" marL="4114800" algn="ctr">
              <a:lnSpc>
                <a:spcPct val="115000"/>
              </a:lnSpc>
              <a:spcBef>
                <a:spcPts val="1600"/>
              </a:spcBef>
              <a:spcAft>
                <a:spcPts val="1600"/>
              </a:spcAft>
              <a:buSzPts val="1400"/>
              <a:buChar char="■"/>
              <a:defRPr>
                <a:highlight>
                  <a:schemeClr val="dk1"/>
                </a:highlight>
              </a:defRPr>
            </a:lvl9pPr>
          </a:lstStyle>
          <a:p/>
        </p:txBody>
      </p:sp>
      <p:sp>
        <p:nvSpPr>
          <p:cNvPr id="51" name="Google Shape;51;p24"/>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25"/>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5" name="Shape 15"/>
        <p:cNvGrpSpPr/>
        <p:nvPr/>
      </p:nvGrpSpPr>
      <p:grpSpPr>
        <a:xfrm>
          <a:off x="0" y="0"/>
          <a:ext cx="0" cy="0"/>
          <a:chOff x="0" y="0"/>
          <a:chExt cx="0" cy="0"/>
        </a:xfrm>
      </p:grpSpPr>
      <p:sp>
        <p:nvSpPr>
          <p:cNvPr id="16" name="Google Shape;16;p16"/>
          <p:cNvSpPr/>
          <p:nvPr/>
        </p:nvSpPr>
        <p:spPr>
          <a:xfrm>
            <a:off x="3657600" y="-147"/>
            <a:ext cx="3657600" cy="10058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 name="Google Shape;17;p16"/>
          <p:cNvCxnSpPr/>
          <p:nvPr/>
        </p:nvCxnSpPr>
        <p:spPr>
          <a:xfrm>
            <a:off x="4023740" y="8791200"/>
            <a:ext cx="374700" cy="0"/>
          </a:xfrm>
          <a:prstGeom prst="straightConnector1">
            <a:avLst/>
          </a:prstGeom>
          <a:noFill/>
          <a:ln cap="flat" cmpd="sng" w="19050">
            <a:solidFill>
              <a:schemeClr val="dk2"/>
            </a:solidFill>
            <a:prstDash val="solid"/>
            <a:round/>
            <a:headEnd len="sm" w="sm" type="none"/>
            <a:tailEnd len="sm" w="sm" type="none"/>
          </a:ln>
        </p:spPr>
      </p:cxnSp>
      <p:sp>
        <p:nvSpPr>
          <p:cNvPr id="18" name="Google Shape;18;p16"/>
          <p:cNvSpPr txBox="1"/>
          <p:nvPr>
            <p:ph type="title"/>
          </p:nvPr>
        </p:nvSpPr>
        <p:spPr>
          <a:xfrm>
            <a:off x="212400" y="2115276"/>
            <a:ext cx="3236100" cy="3492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9" name="Google Shape;19;p16"/>
          <p:cNvSpPr txBox="1"/>
          <p:nvPr>
            <p:ph idx="1" type="subTitle"/>
          </p:nvPr>
        </p:nvSpPr>
        <p:spPr>
          <a:xfrm>
            <a:off x="212400" y="5712962"/>
            <a:ext cx="3236100" cy="263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 name="Google Shape;20;p16"/>
          <p:cNvSpPr txBox="1"/>
          <p:nvPr>
            <p:ph idx="2" type="body"/>
          </p:nvPr>
        </p:nvSpPr>
        <p:spPr>
          <a:xfrm>
            <a:off x="3951600" y="1416213"/>
            <a:ext cx="3069600" cy="7226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highlight>
                  <a:schemeClr val="lt1"/>
                </a:highlight>
              </a:defRPr>
            </a:lvl1pPr>
            <a:lvl2pPr indent="-317500" lvl="1" marL="914400" algn="l">
              <a:lnSpc>
                <a:spcPct val="115000"/>
              </a:lnSpc>
              <a:spcBef>
                <a:spcPts val="1600"/>
              </a:spcBef>
              <a:spcAft>
                <a:spcPts val="0"/>
              </a:spcAft>
              <a:buSzPts val="1400"/>
              <a:buChar char="○"/>
              <a:defRPr>
                <a:highlight>
                  <a:schemeClr val="lt1"/>
                </a:highlight>
              </a:defRPr>
            </a:lvl2pPr>
            <a:lvl3pPr indent="-317500" lvl="2" marL="1371600" algn="l">
              <a:lnSpc>
                <a:spcPct val="115000"/>
              </a:lnSpc>
              <a:spcBef>
                <a:spcPts val="1600"/>
              </a:spcBef>
              <a:spcAft>
                <a:spcPts val="0"/>
              </a:spcAft>
              <a:buSzPts val="1400"/>
              <a:buChar char="■"/>
              <a:defRPr>
                <a:highlight>
                  <a:schemeClr val="lt1"/>
                </a:highlight>
              </a:defRPr>
            </a:lvl3pPr>
            <a:lvl4pPr indent="-317500" lvl="3" marL="1828800" algn="l">
              <a:lnSpc>
                <a:spcPct val="115000"/>
              </a:lnSpc>
              <a:spcBef>
                <a:spcPts val="1600"/>
              </a:spcBef>
              <a:spcAft>
                <a:spcPts val="0"/>
              </a:spcAft>
              <a:buSzPts val="1400"/>
              <a:buChar char="●"/>
              <a:defRPr>
                <a:highlight>
                  <a:schemeClr val="lt1"/>
                </a:highlight>
              </a:defRPr>
            </a:lvl4pPr>
            <a:lvl5pPr indent="-317500" lvl="4" marL="2286000" algn="l">
              <a:lnSpc>
                <a:spcPct val="115000"/>
              </a:lnSpc>
              <a:spcBef>
                <a:spcPts val="1600"/>
              </a:spcBef>
              <a:spcAft>
                <a:spcPts val="0"/>
              </a:spcAft>
              <a:buSzPts val="1400"/>
              <a:buChar char="○"/>
              <a:defRPr>
                <a:highlight>
                  <a:schemeClr val="lt1"/>
                </a:highlight>
              </a:defRPr>
            </a:lvl5pPr>
            <a:lvl6pPr indent="-317500" lvl="5" marL="2743200" algn="l">
              <a:lnSpc>
                <a:spcPct val="115000"/>
              </a:lnSpc>
              <a:spcBef>
                <a:spcPts val="1600"/>
              </a:spcBef>
              <a:spcAft>
                <a:spcPts val="0"/>
              </a:spcAft>
              <a:buSzPts val="1400"/>
              <a:buChar char="■"/>
              <a:defRPr>
                <a:highlight>
                  <a:schemeClr val="lt1"/>
                </a:highlight>
              </a:defRPr>
            </a:lvl6pPr>
            <a:lvl7pPr indent="-317500" lvl="6" marL="3200400" algn="l">
              <a:lnSpc>
                <a:spcPct val="115000"/>
              </a:lnSpc>
              <a:spcBef>
                <a:spcPts val="1600"/>
              </a:spcBef>
              <a:spcAft>
                <a:spcPts val="0"/>
              </a:spcAft>
              <a:buSzPts val="1400"/>
              <a:buChar char="●"/>
              <a:defRPr>
                <a:highlight>
                  <a:schemeClr val="lt1"/>
                </a:highlight>
              </a:defRPr>
            </a:lvl7pPr>
            <a:lvl8pPr indent="-317500" lvl="7" marL="3657600" algn="l">
              <a:lnSpc>
                <a:spcPct val="115000"/>
              </a:lnSpc>
              <a:spcBef>
                <a:spcPts val="1600"/>
              </a:spcBef>
              <a:spcAft>
                <a:spcPts val="0"/>
              </a:spcAft>
              <a:buSzPts val="1400"/>
              <a:buChar char="○"/>
              <a:defRPr>
                <a:highlight>
                  <a:schemeClr val="lt1"/>
                </a:highlight>
              </a:defRPr>
            </a:lvl8pPr>
            <a:lvl9pPr indent="-317500" lvl="8" marL="4114800" algn="l">
              <a:lnSpc>
                <a:spcPct val="115000"/>
              </a:lnSpc>
              <a:spcBef>
                <a:spcPts val="1600"/>
              </a:spcBef>
              <a:spcAft>
                <a:spcPts val="1600"/>
              </a:spcAft>
              <a:buSzPts val="1400"/>
              <a:buChar char="■"/>
              <a:defRPr>
                <a:highlight>
                  <a:schemeClr val="lt1"/>
                </a:highlight>
              </a:defRPr>
            </a:lvl9pPr>
          </a:lstStyle>
          <a:p/>
        </p:txBody>
      </p:sp>
      <p:sp>
        <p:nvSpPr>
          <p:cNvPr id="21" name="Google Shape;21;p16"/>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sp>
        <p:nvSpPr>
          <p:cNvPr id="23" name="Google Shape;23;p17"/>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4" name="Google Shape;24;p17"/>
          <p:cNvSpPr txBox="1"/>
          <p:nvPr>
            <p:ph idx="1" type="body"/>
          </p:nvPr>
        </p:nvSpPr>
        <p:spPr>
          <a:xfrm>
            <a:off x="249360" y="2413302"/>
            <a:ext cx="6816600" cy="6521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17"/>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26" name="Shape 26"/>
        <p:cNvGrpSpPr/>
        <p:nvPr/>
      </p:nvGrpSpPr>
      <p:grpSpPr>
        <a:xfrm>
          <a:off x="0" y="0"/>
          <a:ext cx="0" cy="0"/>
          <a:chOff x="0" y="0"/>
          <a:chExt cx="0" cy="0"/>
        </a:xfrm>
      </p:grpSpPr>
      <p:sp>
        <p:nvSpPr>
          <p:cNvPr id="27" name="Google Shape;27;p18"/>
          <p:cNvSpPr/>
          <p:nvPr/>
        </p:nvSpPr>
        <p:spPr>
          <a:xfrm rot="5400000">
            <a:off x="3615870" y="3910550"/>
            <a:ext cx="83400" cy="676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8"/>
          <p:cNvSpPr txBox="1"/>
          <p:nvPr>
            <p:ph type="title"/>
          </p:nvPr>
        </p:nvSpPr>
        <p:spPr>
          <a:xfrm>
            <a:off x="275400" y="2745307"/>
            <a:ext cx="6764400" cy="4198200"/>
          </a:xfrm>
          <a:prstGeom prst="rect">
            <a:avLst/>
          </a:prstGeom>
          <a:solidFill>
            <a:srgbClr val="FFFFFF"/>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29" name="Google Shape;29;p18"/>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19"/>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2" name="Google Shape;32;p19"/>
          <p:cNvSpPr txBox="1"/>
          <p:nvPr>
            <p:ph idx="1" type="body"/>
          </p:nvPr>
        </p:nvSpPr>
        <p:spPr>
          <a:xfrm>
            <a:off x="249360" y="2413253"/>
            <a:ext cx="3199800" cy="6521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19"/>
          <p:cNvSpPr txBox="1"/>
          <p:nvPr>
            <p:ph idx="2" type="body"/>
          </p:nvPr>
        </p:nvSpPr>
        <p:spPr>
          <a:xfrm>
            <a:off x="3865920" y="2413253"/>
            <a:ext cx="3199800" cy="6521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19"/>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20"/>
          <p:cNvSpPr txBox="1"/>
          <p:nvPr>
            <p:ph type="title"/>
          </p:nvPr>
        </p:nvSpPr>
        <p:spPr>
          <a:xfrm>
            <a:off x="392200" y="1029307"/>
            <a:ext cx="4494900" cy="7999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20"/>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8" name="Shape 38"/>
        <p:cNvGrpSpPr/>
        <p:nvPr/>
      </p:nvGrpSpPr>
      <p:grpSpPr>
        <a:xfrm>
          <a:off x="0" y="0"/>
          <a:ext cx="0" cy="0"/>
          <a:chOff x="0" y="0"/>
          <a:chExt cx="0" cy="0"/>
        </a:xfrm>
      </p:grpSpPr>
      <p:sp>
        <p:nvSpPr>
          <p:cNvPr id="39" name="Google Shape;39;p21"/>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 name="Google Shape;40;p21"/>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1" name="Shape 41"/>
        <p:cNvGrpSpPr/>
        <p:nvPr/>
      </p:nvGrpSpPr>
      <p:grpSpPr>
        <a:xfrm>
          <a:off x="0" y="0"/>
          <a:ext cx="0" cy="0"/>
          <a:chOff x="0" y="0"/>
          <a:chExt cx="0" cy="0"/>
        </a:xfrm>
      </p:grpSpPr>
      <p:sp>
        <p:nvSpPr>
          <p:cNvPr id="42" name="Google Shape;42;p22"/>
          <p:cNvSpPr txBox="1"/>
          <p:nvPr>
            <p:ph type="title"/>
          </p:nvPr>
        </p:nvSpPr>
        <p:spPr>
          <a:xfrm>
            <a:off x="249360" y="1086507"/>
            <a:ext cx="2246400" cy="14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3" name="Google Shape;43;p22"/>
          <p:cNvSpPr txBox="1"/>
          <p:nvPr>
            <p:ph idx="1" type="body"/>
          </p:nvPr>
        </p:nvSpPr>
        <p:spPr>
          <a:xfrm>
            <a:off x="249360" y="2717440"/>
            <a:ext cx="2246400" cy="6217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4" name="Google Shape;44;p22"/>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23"/>
          <p:cNvSpPr txBox="1"/>
          <p:nvPr>
            <p:ph idx="1" type="body"/>
          </p:nvPr>
        </p:nvSpPr>
        <p:spPr>
          <a:xfrm>
            <a:off x="249360" y="8273124"/>
            <a:ext cx="4799100" cy="1183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highlight>
                  <a:schemeClr val="dk1"/>
                </a:highlight>
              </a:defRPr>
            </a:lvl1pPr>
          </a:lstStyle>
          <a:p/>
        </p:txBody>
      </p:sp>
      <p:sp>
        <p:nvSpPr>
          <p:cNvPr id="47" name="Google Shape;47;p23"/>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9pPr>
          </a:lstStyle>
          <a:p/>
        </p:txBody>
      </p:sp>
      <p:sp>
        <p:nvSpPr>
          <p:cNvPr id="7" name="Google Shape;7;p14"/>
          <p:cNvSpPr txBox="1"/>
          <p:nvPr>
            <p:ph idx="1" type="body"/>
          </p:nvPr>
        </p:nvSpPr>
        <p:spPr>
          <a:xfrm>
            <a:off x="249360" y="2413302"/>
            <a:ext cx="6816600" cy="6521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layfair Display"/>
              <a:buChar char="●"/>
              <a:defRPr b="0" i="0" sz="1800" u="none" cap="none" strike="noStrike">
                <a:solidFill>
                  <a:schemeClr val="dk2"/>
                </a:solidFill>
                <a:latin typeface="Playfair Display"/>
                <a:ea typeface="Playfair Display"/>
                <a:cs typeface="Playfair Display"/>
                <a:sym typeface="Playfair Display"/>
              </a:defRPr>
            </a:lvl1pPr>
            <a:lvl2pPr indent="-317500" lvl="1" marL="914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2pPr>
            <a:lvl3pPr indent="-317500" lvl="2" marL="1371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3pPr>
            <a:lvl4pPr indent="-317500" lvl="3" marL="18288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4pPr>
            <a:lvl5pPr indent="-317500" lvl="4" marL="22860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5pPr>
            <a:lvl6pPr indent="-317500" lvl="5" marL="27432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6pPr>
            <a:lvl7pPr indent="-317500" lvl="6" marL="3200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7pPr>
            <a:lvl8pPr indent="-317500" lvl="7" marL="3657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8pPr>
            <a:lvl9pPr indent="-317500" lvl="8" marL="4114800" marR="0" rtl="0" algn="l">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9pPr>
          </a:lstStyle>
          <a:p/>
        </p:txBody>
      </p:sp>
      <p:sp>
        <p:nvSpPr>
          <p:cNvPr id="8" name="Google Shape;8;p14"/>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
          <p:cNvSpPr txBox="1"/>
          <p:nvPr>
            <p:ph idx="1" type="subTitle"/>
          </p:nvPr>
        </p:nvSpPr>
        <p:spPr>
          <a:xfrm>
            <a:off x="275400" y="6943500"/>
            <a:ext cx="3058500" cy="1129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latin typeface="Avenir"/>
                <a:ea typeface="Avenir"/>
                <a:cs typeface="Avenir"/>
                <a:sym typeface="Avenir"/>
              </a:rPr>
              <a:t>Ad Agency XYZ</a:t>
            </a:r>
            <a:endParaRPr>
              <a:latin typeface="Avenir"/>
              <a:ea typeface="Avenir"/>
              <a:cs typeface="Avenir"/>
              <a:sym typeface="Avenir"/>
            </a:endParaRPr>
          </a:p>
        </p:txBody>
      </p:sp>
      <p:pic>
        <p:nvPicPr>
          <p:cNvPr id="59" name="Google Shape;59;p1"/>
          <p:cNvPicPr preferRelativeResize="0"/>
          <p:nvPr/>
        </p:nvPicPr>
        <p:blipFill rotWithShape="1">
          <a:blip r:embed="rId3">
            <a:alphaModFix/>
          </a:blip>
          <a:srcRect b="0" l="0" r="0" t="0"/>
          <a:stretch/>
        </p:blipFill>
        <p:spPr>
          <a:xfrm>
            <a:off x="152450" y="185175"/>
            <a:ext cx="3181450" cy="1235650"/>
          </a:xfrm>
          <a:prstGeom prst="rect">
            <a:avLst/>
          </a:prstGeom>
          <a:noFill/>
          <a:ln>
            <a:noFill/>
          </a:ln>
        </p:spPr>
      </p:pic>
      <p:sp>
        <p:nvSpPr>
          <p:cNvPr id="60" name="Google Shape;60;p1"/>
          <p:cNvSpPr txBox="1"/>
          <p:nvPr/>
        </p:nvSpPr>
        <p:spPr>
          <a:xfrm>
            <a:off x="366300" y="2828597"/>
            <a:ext cx="6582600" cy="4401205"/>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1" i="0" sz="4000" u="none" cap="none" strike="noStrike">
              <a:solidFill>
                <a:srgbClr val="33475B"/>
              </a:solidFill>
              <a:latin typeface="Avenir"/>
              <a:ea typeface="Avenir"/>
              <a:cs typeface="Avenir"/>
              <a:sym typeface="Avenir"/>
            </a:endParaRPr>
          </a:p>
          <a:p>
            <a:pPr indent="0" lvl="0" marL="0" marR="0" rtl="0" algn="ctr">
              <a:lnSpc>
                <a:spcPct val="100000"/>
              </a:lnSpc>
              <a:spcBef>
                <a:spcPts val="0"/>
              </a:spcBef>
              <a:spcAft>
                <a:spcPts val="0"/>
              </a:spcAft>
              <a:buNone/>
            </a:pPr>
            <a:r>
              <a:t/>
            </a:r>
            <a:endParaRPr b="1" i="0" sz="4000" u="none" cap="none" strike="noStrike">
              <a:solidFill>
                <a:srgbClr val="33475B"/>
              </a:solidFill>
              <a:latin typeface="Avenir"/>
              <a:ea typeface="Avenir"/>
              <a:cs typeface="Avenir"/>
              <a:sym typeface="Avenir"/>
            </a:endParaRPr>
          </a:p>
          <a:p>
            <a:pPr indent="0" lvl="0" marL="0" marR="0" rtl="0" algn="ctr">
              <a:lnSpc>
                <a:spcPct val="100000"/>
              </a:lnSpc>
              <a:spcBef>
                <a:spcPts val="0"/>
              </a:spcBef>
              <a:spcAft>
                <a:spcPts val="0"/>
              </a:spcAft>
              <a:buNone/>
            </a:pPr>
            <a:r>
              <a:rPr b="1" i="0" lang="en" sz="6000" u="none" cap="none" strike="noStrike">
                <a:solidFill>
                  <a:srgbClr val="33475B"/>
                </a:solidFill>
                <a:latin typeface="Avenir"/>
                <a:ea typeface="Avenir"/>
                <a:cs typeface="Avenir"/>
                <a:sym typeface="Avenir"/>
              </a:rPr>
              <a:t>Advertising </a:t>
            </a:r>
            <a:endParaRPr/>
          </a:p>
          <a:p>
            <a:pPr indent="0" lvl="0" marL="0" marR="0" rtl="0" algn="ctr">
              <a:lnSpc>
                <a:spcPct val="100000"/>
              </a:lnSpc>
              <a:spcBef>
                <a:spcPts val="0"/>
              </a:spcBef>
              <a:spcAft>
                <a:spcPts val="0"/>
              </a:spcAft>
              <a:buNone/>
            </a:pPr>
            <a:r>
              <a:rPr b="1" i="0" lang="en" sz="6000" u="none" cap="none" strike="noStrike">
                <a:solidFill>
                  <a:srgbClr val="33475B"/>
                </a:solidFill>
                <a:latin typeface="Avenir"/>
                <a:ea typeface="Avenir"/>
                <a:cs typeface="Avenir"/>
                <a:sym typeface="Avenir"/>
              </a:rPr>
              <a:t>Proposal</a:t>
            </a:r>
            <a:endParaRPr/>
          </a:p>
          <a:p>
            <a:pPr indent="0" lvl="0" marL="0" marR="0" rtl="0" algn="ctr">
              <a:lnSpc>
                <a:spcPct val="100000"/>
              </a:lnSpc>
              <a:spcBef>
                <a:spcPts val="0"/>
              </a:spcBef>
              <a:spcAft>
                <a:spcPts val="0"/>
              </a:spcAft>
              <a:buNone/>
            </a:pPr>
            <a:r>
              <a:t/>
            </a:r>
            <a:endParaRPr b="1" i="0" sz="4000" u="none" cap="none" strike="noStrike">
              <a:solidFill>
                <a:srgbClr val="33475B"/>
              </a:solidFill>
              <a:latin typeface="Avenir"/>
              <a:ea typeface="Avenir"/>
              <a:cs typeface="Avenir"/>
              <a:sym typeface="Avenir"/>
            </a:endParaRPr>
          </a:p>
          <a:p>
            <a:pPr indent="0" lvl="0" marL="0" marR="0" rtl="0" algn="ctr">
              <a:lnSpc>
                <a:spcPct val="100000"/>
              </a:lnSpc>
              <a:spcBef>
                <a:spcPts val="0"/>
              </a:spcBef>
              <a:spcAft>
                <a:spcPts val="0"/>
              </a:spcAft>
              <a:buNone/>
            </a:pPr>
            <a:r>
              <a:t/>
            </a:r>
            <a:endParaRPr b="1" i="0" sz="4000" u="none" cap="none" strike="noStrike">
              <a:solidFill>
                <a:srgbClr val="33475B"/>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41" name="Shape 141"/>
        <p:cNvGrpSpPr/>
        <p:nvPr/>
      </p:nvGrpSpPr>
      <p:grpSpPr>
        <a:xfrm>
          <a:off x="0" y="0"/>
          <a:ext cx="0" cy="0"/>
          <a:chOff x="0" y="0"/>
          <a:chExt cx="0" cy="0"/>
        </a:xfrm>
      </p:grpSpPr>
      <p:sp>
        <p:nvSpPr>
          <p:cNvPr id="142" name="Google Shape;142;p10"/>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chemeClr val="lt1"/>
                </a:solidFill>
              </a:rPr>
              <a:t>‹#›</a:t>
            </a:fld>
            <a:endParaRPr>
              <a:solidFill>
                <a:schemeClr val="lt1"/>
              </a:solidFill>
            </a:endParaRPr>
          </a:p>
        </p:txBody>
      </p:sp>
      <p:sp>
        <p:nvSpPr>
          <p:cNvPr id="143" name="Google Shape;143;p10"/>
          <p:cNvSpPr txBox="1"/>
          <p:nvPr/>
        </p:nvSpPr>
        <p:spPr>
          <a:xfrm>
            <a:off x="533400" y="1659046"/>
            <a:ext cx="5105400" cy="67403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5400" u="none" cap="none" strike="noStrike">
                <a:solidFill>
                  <a:schemeClr val="dk1"/>
                </a:solidFill>
                <a:latin typeface="Avenir"/>
                <a:ea typeface="Avenir"/>
                <a:cs typeface="Avenir"/>
                <a:sym typeface="Avenir"/>
              </a:rPr>
              <a:t>“Working with </a:t>
            </a:r>
            <a:r>
              <a:rPr b="0" i="1" lang="en" sz="5400" u="none" cap="none" strike="noStrike">
                <a:solidFill>
                  <a:schemeClr val="dk1"/>
                </a:solidFill>
                <a:latin typeface="Avenir"/>
                <a:ea typeface="Avenir"/>
                <a:cs typeface="Avenir"/>
                <a:sym typeface="Avenir"/>
              </a:rPr>
              <a:t>(Advertising Company)</a:t>
            </a:r>
            <a:br>
              <a:rPr b="0" i="1" lang="en" sz="5400" u="none" cap="none" strike="noStrike">
                <a:solidFill>
                  <a:schemeClr val="dk1"/>
                </a:solidFill>
                <a:latin typeface="Avenir"/>
                <a:ea typeface="Avenir"/>
                <a:cs typeface="Avenir"/>
                <a:sym typeface="Avenir"/>
              </a:rPr>
            </a:br>
            <a:r>
              <a:rPr b="0" i="0" lang="en" sz="5400" u="none" cap="none" strike="noStrike">
                <a:solidFill>
                  <a:schemeClr val="dk1"/>
                </a:solidFill>
                <a:latin typeface="Avenir"/>
                <a:ea typeface="Avenir"/>
                <a:cs typeface="Avenir"/>
                <a:sym typeface="Avenir"/>
              </a:rPr>
              <a:t>helped me increase my consumer and audience base by </a:t>
            </a:r>
            <a:r>
              <a:rPr b="0" i="1" lang="en" sz="5400" u="none" cap="none" strike="noStrike">
                <a:solidFill>
                  <a:schemeClr val="dk1"/>
                </a:solidFill>
                <a:latin typeface="Avenir"/>
                <a:ea typeface="Avenir"/>
                <a:cs typeface="Avenir"/>
                <a:sym typeface="Avenir"/>
              </a:rPr>
              <a:t>45%!</a:t>
            </a:r>
            <a:r>
              <a:rPr b="0" i="0" lang="en" sz="5400" u="none" cap="none" strike="noStrike">
                <a:solidFill>
                  <a:schemeClr val="dk1"/>
                </a:solidFill>
                <a:latin typeface="Avenir"/>
                <a:ea typeface="Avenir"/>
                <a:cs typeface="Avenir"/>
                <a:sym typeface="Avenir"/>
              </a:rPr>
              <a:t>”</a:t>
            </a:r>
            <a:endParaRPr b="0" i="0" sz="5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1"/>
          <p:cNvSpPr/>
          <p:nvPr/>
        </p:nvSpPr>
        <p:spPr>
          <a:xfrm>
            <a:off x="0" y="5029200"/>
            <a:ext cx="7315200" cy="5029200"/>
          </a:xfrm>
          <a:prstGeom prst="rect">
            <a:avLst/>
          </a:prstGeom>
          <a:solidFill>
            <a:srgbClr val="CBD7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1"/>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5F8FA"/>
                </a:solidFill>
                <a:latin typeface="Avenir"/>
                <a:ea typeface="Avenir"/>
                <a:cs typeface="Avenir"/>
                <a:sym typeface="Avenir"/>
              </a:rPr>
              <a:t>Monthly Retainer Fee</a:t>
            </a:r>
            <a:endParaRPr>
              <a:solidFill>
                <a:srgbClr val="F5F8FA"/>
              </a:solidFill>
              <a:latin typeface="Avenir"/>
              <a:ea typeface="Avenir"/>
              <a:cs typeface="Avenir"/>
              <a:sym typeface="Avenir"/>
            </a:endParaRPr>
          </a:p>
        </p:txBody>
      </p:sp>
      <p:sp>
        <p:nvSpPr>
          <p:cNvPr id="150" name="Google Shape;150;p11"/>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chemeClr val="dk2"/>
                </a:solidFill>
              </a:rPr>
              <a:t>‹#›</a:t>
            </a:fld>
            <a:endParaRPr>
              <a:solidFill>
                <a:schemeClr val="dk2"/>
              </a:solidFill>
            </a:endParaRPr>
          </a:p>
        </p:txBody>
      </p:sp>
      <p:sp>
        <p:nvSpPr>
          <p:cNvPr id="151" name="Google Shape;151;p11"/>
          <p:cNvSpPr txBox="1"/>
          <p:nvPr>
            <p:ph idx="1" type="body"/>
          </p:nvPr>
        </p:nvSpPr>
        <p:spPr>
          <a:xfrm>
            <a:off x="270000" y="1752600"/>
            <a:ext cx="6816600" cy="65214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We retain a 6 month-advance for: </a:t>
            </a:r>
            <a:endParaRPr sz="2300">
              <a:solidFill>
                <a:schemeClr val="dk1"/>
              </a:solidFill>
              <a:latin typeface="Avenir"/>
              <a:ea typeface="Avenir"/>
              <a:cs typeface="Avenir"/>
              <a:sym typeface="Avenir"/>
            </a:endParaRPr>
          </a:p>
          <a:p>
            <a:pPr indent="-374650" lvl="1" marL="9144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Discovery</a:t>
            </a:r>
            <a:endParaRPr sz="2300">
              <a:solidFill>
                <a:schemeClr val="dk1"/>
              </a:solidFill>
              <a:latin typeface="Avenir"/>
              <a:ea typeface="Avenir"/>
              <a:cs typeface="Avenir"/>
              <a:sym typeface="Avenir"/>
            </a:endParaRPr>
          </a:p>
          <a:p>
            <a:pPr indent="-374650" lvl="1" marL="9144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Strategy</a:t>
            </a:r>
            <a:endParaRPr sz="2300">
              <a:solidFill>
                <a:schemeClr val="dk1"/>
              </a:solidFill>
              <a:latin typeface="Avenir"/>
              <a:ea typeface="Avenir"/>
              <a:cs typeface="Avenir"/>
              <a:sym typeface="Avenir"/>
            </a:endParaRPr>
          </a:p>
          <a:p>
            <a:pPr indent="-374650" lvl="1" marL="9144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Production</a:t>
            </a:r>
            <a:endParaRPr sz="2300">
              <a:solidFill>
                <a:schemeClr val="dk1"/>
              </a:solidFill>
              <a:latin typeface="Avenir"/>
              <a:ea typeface="Avenir"/>
              <a:cs typeface="Avenir"/>
              <a:sym typeface="Avenir"/>
            </a:endParaRPr>
          </a:p>
          <a:p>
            <a:pPr indent="-374650" lvl="1" marL="9144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Consultation</a:t>
            </a:r>
            <a:endParaRPr sz="2300">
              <a:solidFill>
                <a:schemeClr val="dk1"/>
              </a:solidFill>
              <a:latin typeface="Avenir"/>
              <a:ea typeface="Avenir"/>
              <a:cs typeface="Avenir"/>
              <a:sym typeface="Avenir"/>
            </a:endParaRPr>
          </a:p>
          <a:p>
            <a:pPr indent="-374650" lvl="1" marL="9144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Implementation Support </a:t>
            </a:r>
            <a:endParaRPr sz="2300">
              <a:solidFill>
                <a:schemeClr val="dk1"/>
              </a:solidFill>
              <a:latin typeface="Avenir"/>
              <a:ea typeface="Avenir"/>
              <a:cs typeface="Avenir"/>
              <a:sym typeface="Avenir"/>
            </a:endParaRPr>
          </a:p>
          <a:p>
            <a:pPr indent="-374650" lvl="1" marL="9144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&amp; Reporting</a:t>
            </a:r>
            <a:endParaRPr sz="2300">
              <a:solidFill>
                <a:schemeClr val="dk1"/>
              </a:solidFill>
              <a:latin typeface="Avenir"/>
              <a:ea typeface="Avenir"/>
              <a:cs typeface="Avenir"/>
              <a:sym typeface="Avenir"/>
            </a:endParaRPr>
          </a:p>
          <a:p>
            <a:pPr indent="0" lvl="0" marL="457200" rtl="0" algn="l">
              <a:lnSpc>
                <a:spcPct val="115000"/>
              </a:lnSpc>
              <a:spcBef>
                <a:spcPts val="1600"/>
              </a:spcBef>
              <a:spcAft>
                <a:spcPts val="0"/>
              </a:spcAft>
              <a:buSzPts val="1800"/>
              <a:buNone/>
            </a:pPr>
            <a:r>
              <a:t/>
            </a:r>
            <a:endParaRPr sz="2300">
              <a:solidFill>
                <a:schemeClr val="dk1"/>
              </a:solidFill>
              <a:latin typeface="Avenir"/>
              <a:ea typeface="Avenir"/>
              <a:cs typeface="Avenir"/>
              <a:sym typeface="Avenir"/>
            </a:endParaRPr>
          </a:p>
          <a:p>
            <a:pPr indent="-374650" lvl="0" marL="457200" rtl="0" algn="l">
              <a:lnSpc>
                <a:spcPct val="115000"/>
              </a:lnSpc>
              <a:spcBef>
                <a:spcPts val="1600"/>
              </a:spcBef>
              <a:spcAft>
                <a:spcPts val="0"/>
              </a:spcAft>
              <a:buClr>
                <a:schemeClr val="dk1"/>
              </a:buClr>
              <a:buSzPts val="2300"/>
              <a:buFont typeface="Avenir"/>
              <a:buChar char="●"/>
            </a:pPr>
            <a:r>
              <a:rPr lang="en" sz="2300">
                <a:solidFill>
                  <a:schemeClr val="dk1"/>
                </a:solidFill>
                <a:latin typeface="Avenir"/>
                <a:ea typeface="Avenir"/>
                <a:cs typeface="Avenir"/>
                <a:sym typeface="Avenir"/>
              </a:rPr>
              <a:t>Monthly Charges total $3,500. Advance required totals $21,000.</a:t>
            </a:r>
            <a:endParaRPr sz="2300">
              <a:solidFill>
                <a:schemeClr val="dk1"/>
              </a:solidFill>
              <a:latin typeface="Avenir"/>
              <a:ea typeface="Avenir"/>
              <a:cs typeface="Avenir"/>
              <a:sym typeface="Avenir"/>
            </a:endParaRPr>
          </a:p>
          <a:p>
            <a:pPr indent="0" lvl="0" marL="457200" rtl="0" algn="l">
              <a:lnSpc>
                <a:spcPct val="115000"/>
              </a:lnSpc>
              <a:spcBef>
                <a:spcPts val="1600"/>
              </a:spcBef>
              <a:spcAft>
                <a:spcPts val="0"/>
              </a:spcAft>
              <a:buSzPts val="1800"/>
              <a:buNone/>
            </a:pPr>
            <a:r>
              <a:t/>
            </a:r>
            <a:endParaRPr sz="2300">
              <a:solidFill>
                <a:schemeClr val="dk1"/>
              </a:solidFill>
              <a:latin typeface="Avenir"/>
              <a:ea typeface="Avenir"/>
              <a:cs typeface="Avenir"/>
              <a:sym typeface="Avenir"/>
            </a:endParaRPr>
          </a:p>
          <a:p>
            <a:pPr indent="-374650" lvl="0" marL="457200" rtl="0" algn="l">
              <a:lnSpc>
                <a:spcPct val="115000"/>
              </a:lnSpc>
              <a:spcBef>
                <a:spcPts val="1600"/>
              </a:spcBef>
              <a:spcAft>
                <a:spcPts val="0"/>
              </a:spcAft>
              <a:buClr>
                <a:schemeClr val="dk1"/>
              </a:buClr>
              <a:buSzPts val="2300"/>
              <a:buFont typeface="Avenir"/>
              <a:buChar char="●"/>
            </a:pPr>
            <a:r>
              <a:rPr lang="en" sz="2300">
                <a:solidFill>
                  <a:schemeClr val="dk1"/>
                </a:solidFill>
                <a:latin typeface="Avenir"/>
                <a:ea typeface="Avenir"/>
                <a:cs typeface="Avenir"/>
                <a:sym typeface="Avenir"/>
              </a:rPr>
              <a:t>Quarterly Pay incurs a 3.5% Service Charge.  </a:t>
            </a:r>
            <a:endParaRPr sz="2300">
              <a:solidFill>
                <a:schemeClr val="dk1"/>
              </a:solidFill>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2"/>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5F8FA"/>
                </a:solidFill>
                <a:latin typeface="Avenir"/>
                <a:ea typeface="Avenir"/>
                <a:cs typeface="Avenir"/>
                <a:sym typeface="Avenir"/>
              </a:rPr>
              <a:t>Next Steps</a:t>
            </a:r>
            <a:endParaRPr>
              <a:solidFill>
                <a:srgbClr val="F5F8FA"/>
              </a:solidFill>
              <a:latin typeface="Avenir"/>
              <a:ea typeface="Avenir"/>
              <a:cs typeface="Avenir"/>
              <a:sym typeface="Avenir"/>
            </a:endParaRPr>
          </a:p>
        </p:txBody>
      </p:sp>
      <p:sp>
        <p:nvSpPr>
          <p:cNvPr id="157" name="Google Shape;157;p12"/>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chemeClr val="dk2"/>
                </a:solidFill>
              </a:rPr>
              <a:t>‹#›</a:t>
            </a:fld>
            <a:endParaRPr>
              <a:solidFill>
                <a:schemeClr val="dk2"/>
              </a:solidFill>
            </a:endParaRPr>
          </a:p>
        </p:txBody>
      </p:sp>
      <p:sp>
        <p:nvSpPr>
          <p:cNvPr id="158" name="Google Shape;158;p12"/>
          <p:cNvSpPr txBox="1"/>
          <p:nvPr>
            <p:ph idx="1" type="body"/>
          </p:nvPr>
        </p:nvSpPr>
        <p:spPr>
          <a:xfrm>
            <a:off x="270000" y="1936800"/>
            <a:ext cx="6816600" cy="652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i="1" lang="en" sz="2000">
                <a:solidFill>
                  <a:schemeClr val="dk1"/>
                </a:solidFill>
                <a:latin typeface="Avenir"/>
                <a:ea typeface="Avenir"/>
                <a:cs typeface="Avenir"/>
                <a:sym typeface="Avenir"/>
              </a:rPr>
              <a:t>Company</a:t>
            </a:r>
            <a:r>
              <a:rPr lang="en" sz="2000">
                <a:solidFill>
                  <a:schemeClr val="dk1"/>
                </a:solidFill>
                <a:latin typeface="Avenir"/>
                <a:ea typeface="Avenir"/>
                <a:cs typeface="Avenir"/>
                <a:sym typeface="Avenir"/>
              </a:rPr>
              <a:t> agrees to pay A</a:t>
            </a:r>
            <a:r>
              <a:rPr i="1" lang="en" sz="2000">
                <a:solidFill>
                  <a:schemeClr val="dk1"/>
                </a:solidFill>
                <a:latin typeface="Avenir"/>
                <a:ea typeface="Avenir"/>
                <a:cs typeface="Avenir"/>
                <a:sym typeface="Avenir"/>
              </a:rPr>
              <a:t>dvertising Company </a:t>
            </a:r>
            <a:r>
              <a:rPr lang="en" sz="2000">
                <a:solidFill>
                  <a:schemeClr val="dk1"/>
                </a:solidFill>
                <a:latin typeface="Avenir"/>
                <a:ea typeface="Avenir"/>
                <a:cs typeface="Avenir"/>
                <a:sym typeface="Avenir"/>
              </a:rPr>
              <a:t>for services agreed. Terms may be changed based on mutual agreement and discretion of parties.</a:t>
            </a:r>
            <a:endParaRPr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t/>
            </a:r>
            <a:endParaRPr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rPr i="1" lang="en" sz="2000">
                <a:solidFill>
                  <a:schemeClr val="dk1"/>
                </a:solidFill>
                <a:latin typeface="Avenir"/>
                <a:ea typeface="Avenir"/>
                <a:cs typeface="Avenir"/>
                <a:sym typeface="Avenir"/>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i="1"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t/>
            </a:r>
            <a:endParaRPr b="1"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rPr b="1" lang="en" sz="2000">
                <a:solidFill>
                  <a:schemeClr val="dk1"/>
                </a:solidFill>
                <a:latin typeface="Avenir"/>
                <a:ea typeface="Avenir"/>
                <a:cs typeface="Avenir"/>
                <a:sym typeface="Avenir"/>
              </a:rPr>
              <a:t>Signature				Signature</a:t>
            </a:r>
            <a:endParaRPr b="1" sz="2000">
              <a:solidFill>
                <a:schemeClr val="dk1"/>
              </a:solidFill>
              <a:latin typeface="Avenir"/>
              <a:ea typeface="Avenir"/>
              <a:cs typeface="Avenir"/>
              <a:sym typeface="Avenir"/>
            </a:endParaRPr>
          </a:p>
          <a:p>
            <a:pPr indent="0" lvl="0" marL="0" rtl="0" algn="l">
              <a:lnSpc>
                <a:spcPct val="115000"/>
              </a:lnSpc>
              <a:spcBef>
                <a:spcPts val="1600"/>
              </a:spcBef>
              <a:spcAft>
                <a:spcPts val="0"/>
              </a:spcAft>
              <a:buClr>
                <a:schemeClr val="dk2"/>
              </a:buClr>
              <a:buSzPts val="1100"/>
              <a:buFont typeface="Arial"/>
              <a:buNone/>
            </a:pPr>
            <a:r>
              <a:rPr b="1" lang="en" sz="2000">
                <a:solidFill>
                  <a:schemeClr val="dk1"/>
                </a:solidFill>
                <a:latin typeface="Avenir"/>
                <a:ea typeface="Avenir"/>
                <a:cs typeface="Avenir"/>
                <a:sym typeface="Avenir"/>
              </a:rPr>
              <a:t>(Client)					(Agency)</a:t>
            </a:r>
            <a:endParaRPr b="1"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t/>
            </a:r>
            <a:endParaRPr b="1"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t/>
            </a:r>
            <a:endParaRPr b="1"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t/>
            </a:r>
            <a:endParaRPr b="1" sz="2000">
              <a:solidFill>
                <a:schemeClr val="dk1"/>
              </a:solidFill>
              <a:latin typeface="Avenir"/>
              <a:ea typeface="Avenir"/>
              <a:cs typeface="Avenir"/>
              <a:sym typeface="Avenir"/>
            </a:endParaRPr>
          </a:p>
          <a:p>
            <a:pPr indent="0" lvl="0" marL="0" rtl="0" algn="l">
              <a:lnSpc>
                <a:spcPct val="115000"/>
              </a:lnSpc>
              <a:spcBef>
                <a:spcPts val="1600"/>
              </a:spcBef>
              <a:spcAft>
                <a:spcPts val="1600"/>
              </a:spcAft>
              <a:buSzPts val="1800"/>
              <a:buNone/>
            </a:pPr>
            <a:r>
              <a:t/>
            </a:r>
            <a:endParaRPr b="1" sz="2000">
              <a:solidFill>
                <a:schemeClr val="dk1"/>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46000"/>
          </a:blip>
          <a:stretch>
            <a:fillRect/>
          </a:stretch>
        </a:blipFill>
      </p:bgPr>
    </p:bg>
    <p:spTree>
      <p:nvGrpSpPr>
        <p:cNvPr id="162" name="Shape 162"/>
        <p:cNvGrpSpPr/>
        <p:nvPr/>
      </p:nvGrpSpPr>
      <p:grpSpPr>
        <a:xfrm>
          <a:off x="0" y="0"/>
          <a:ext cx="0" cy="0"/>
          <a:chOff x="0" y="0"/>
          <a:chExt cx="0" cy="0"/>
        </a:xfrm>
      </p:grpSpPr>
      <p:sp>
        <p:nvSpPr>
          <p:cNvPr id="163" name="Google Shape;163;p13"/>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64" name="Google Shape;164;p13"/>
          <p:cNvSpPr txBox="1"/>
          <p:nvPr/>
        </p:nvSpPr>
        <p:spPr>
          <a:xfrm>
            <a:off x="839050" y="6324600"/>
            <a:ext cx="5637099"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5400" u="none" cap="none" strike="noStrike">
                <a:solidFill>
                  <a:srgbClr val="33475B"/>
                </a:solidFill>
                <a:latin typeface="Avenir"/>
                <a:ea typeface="Avenir"/>
                <a:cs typeface="Avenir"/>
                <a:sym typeface="Avenir"/>
              </a:rPr>
              <a:t>Let’s Get Started.</a:t>
            </a:r>
            <a:endParaRPr b="1" i="0" sz="5400" u="none" cap="none" strike="noStrike">
              <a:solidFill>
                <a:srgbClr val="33475B"/>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2"/>
          <p:cNvSpPr txBox="1"/>
          <p:nvPr>
            <p:ph type="title"/>
          </p:nvPr>
        </p:nvSpPr>
        <p:spPr>
          <a:xfrm>
            <a:off x="3657600" y="0"/>
            <a:ext cx="3657600" cy="3492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solidFill>
                  <a:srgbClr val="F5F8FA"/>
                </a:solidFill>
                <a:latin typeface="Avenir"/>
                <a:ea typeface="Avenir"/>
                <a:cs typeface="Avenir"/>
                <a:sym typeface="Avenir"/>
              </a:rPr>
              <a:t>Services </a:t>
            </a:r>
            <a:endParaRPr>
              <a:solidFill>
                <a:srgbClr val="F5F8FA"/>
              </a:solidFill>
              <a:latin typeface="Avenir"/>
              <a:ea typeface="Avenir"/>
              <a:cs typeface="Avenir"/>
              <a:sym typeface="Avenir"/>
            </a:endParaRPr>
          </a:p>
          <a:p>
            <a:pPr indent="0" lvl="0" marL="0" rtl="0" algn="ctr">
              <a:lnSpc>
                <a:spcPct val="100000"/>
              </a:lnSpc>
              <a:spcBef>
                <a:spcPts val="0"/>
              </a:spcBef>
              <a:spcAft>
                <a:spcPts val="0"/>
              </a:spcAft>
              <a:buSzPts val="4200"/>
              <a:buNone/>
            </a:pPr>
            <a:r>
              <a:rPr lang="en">
                <a:solidFill>
                  <a:srgbClr val="F5F8FA"/>
                </a:solidFill>
                <a:latin typeface="Avenir"/>
                <a:ea typeface="Avenir"/>
                <a:cs typeface="Avenir"/>
                <a:sym typeface="Avenir"/>
              </a:rPr>
              <a:t>Provided</a:t>
            </a:r>
            <a:endParaRPr>
              <a:solidFill>
                <a:srgbClr val="F5F8FA"/>
              </a:solidFill>
              <a:latin typeface="Avenir"/>
              <a:ea typeface="Avenir"/>
              <a:cs typeface="Avenir"/>
              <a:sym typeface="Avenir"/>
            </a:endParaRPr>
          </a:p>
        </p:txBody>
      </p:sp>
      <p:sp>
        <p:nvSpPr>
          <p:cNvPr id="66" name="Google Shape;66;p2"/>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7" name="Google Shape;67;p2"/>
          <p:cNvSpPr txBox="1"/>
          <p:nvPr>
            <p:ph idx="1" type="subTitle"/>
          </p:nvPr>
        </p:nvSpPr>
        <p:spPr>
          <a:xfrm>
            <a:off x="3657600" y="3673875"/>
            <a:ext cx="3657600" cy="63846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SzPts val="2100"/>
              <a:buNone/>
            </a:pPr>
            <a:r>
              <a:rPr lang="en" sz="2500">
                <a:solidFill>
                  <a:schemeClr val="accent6"/>
                </a:solidFill>
                <a:latin typeface="Avenir"/>
                <a:ea typeface="Avenir"/>
                <a:cs typeface="Avenir"/>
                <a:sym typeface="Avenir"/>
              </a:rPr>
              <a:t>Discovery/Market Research</a:t>
            </a:r>
            <a:endParaRPr sz="2500">
              <a:solidFill>
                <a:schemeClr val="accent6"/>
              </a:solidFill>
              <a:latin typeface="Avenir"/>
              <a:ea typeface="Avenir"/>
              <a:cs typeface="Avenir"/>
              <a:sym typeface="Avenir"/>
            </a:endParaRPr>
          </a:p>
          <a:p>
            <a:pPr indent="0" lvl="0" marL="457200" rtl="0" algn="ctr">
              <a:lnSpc>
                <a:spcPct val="115000"/>
              </a:lnSpc>
              <a:spcBef>
                <a:spcPts val="1600"/>
              </a:spcBef>
              <a:spcAft>
                <a:spcPts val="0"/>
              </a:spcAft>
              <a:buSzPts val="2100"/>
              <a:buNone/>
            </a:pPr>
            <a:r>
              <a:rPr lang="en" sz="2500">
                <a:solidFill>
                  <a:schemeClr val="accent4"/>
                </a:solidFill>
                <a:latin typeface="Avenir"/>
                <a:ea typeface="Avenir"/>
                <a:cs typeface="Avenir"/>
                <a:sym typeface="Avenir"/>
              </a:rPr>
              <a:t>Consultation &amp; Design</a:t>
            </a:r>
            <a:endParaRPr sz="2500">
              <a:solidFill>
                <a:schemeClr val="accent4"/>
              </a:solidFill>
              <a:latin typeface="Avenir"/>
              <a:ea typeface="Avenir"/>
              <a:cs typeface="Avenir"/>
              <a:sym typeface="Avenir"/>
            </a:endParaRPr>
          </a:p>
          <a:p>
            <a:pPr indent="0" lvl="0" marL="457200" rtl="0" algn="ctr">
              <a:lnSpc>
                <a:spcPct val="115000"/>
              </a:lnSpc>
              <a:spcBef>
                <a:spcPts val="1600"/>
              </a:spcBef>
              <a:spcAft>
                <a:spcPts val="0"/>
              </a:spcAft>
              <a:buSzPts val="2100"/>
              <a:buNone/>
            </a:pPr>
            <a:r>
              <a:rPr lang="en" sz="2500">
                <a:solidFill>
                  <a:schemeClr val="accent6"/>
                </a:solidFill>
                <a:latin typeface="Avenir"/>
                <a:ea typeface="Avenir"/>
                <a:cs typeface="Avenir"/>
                <a:sym typeface="Avenir"/>
              </a:rPr>
              <a:t>Online &amp; Offline Strategies</a:t>
            </a:r>
            <a:endParaRPr sz="2500">
              <a:solidFill>
                <a:schemeClr val="accent6"/>
              </a:solidFill>
              <a:latin typeface="Avenir"/>
              <a:ea typeface="Avenir"/>
              <a:cs typeface="Avenir"/>
              <a:sym typeface="Avenir"/>
            </a:endParaRPr>
          </a:p>
          <a:p>
            <a:pPr indent="0" lvl="0" marL="457200" rtl="0" algn="ctr">
              <a:lnSpc>
                <a:spcPct val="115000"/>
              </a:lnSpc>
              <a:spcBef>
                <a:spcPts val="1600"/>
              </a:spcBef>
              <a:spcAft>
                <a:spcPts val="1600"/>
              </a:spcAft>
              <a:buSzPts val="2100"/>
              <a:buNone/>
            </a:pPr>
            <a:r>
              <a:rPr lang="en" sz="2500">
                <a:solidFill>
                  <a:schemeClr val="accent4"/>
                </a:solidFill>
                <a:latin typeface="Avenir"/>
                <a:ea typeface="Avenir"/>
                <a:cs typeface="Avenir"/>
                <a:sym typeface="Avenir"/>
              </a:rPr>
              <a:t>Implementation &amp; Reporting </a:t>
            </a:r>
            <a:endParaRPr sz="2500">
              <a:solidFill>
                <a:schemeClr val="accent4"/>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F8FA"/>
        </a:solidFill>
      </p:bgPr>
    </p:bg>
    <p:spTree>
      <p:nvGrpSpPr>
        <p:cNvPr id="71" name="Shape 71"/>
        <p:cNvGrpSpPr/>
        <p:nvPr/>
      </p:nvGrpSpPr>
      <p:grpSpPr>
        <a:xfrm>
          <a:off x="0" y="0"/>
          <a:ext cx="0" cy="0"/>
          <a:chOff x="0" y="0"/>
          <a:chExt cx="0" cy="0"/>
        </a:xfrm>
      </p:grpSpPr>
      <p:sp>
        <p:nvSpPr>
          <p:cNvPr id="72" name="Google Shape;72;p3"/>
          <p:cNvSpPr/>
          <p:nvPr/>
        </p:nvSpPr>
        <p:spPr>
          <a:xfrm>
            <a:off x="0" y="5029200"/>
            <a:ext cx="7315200" cy="5029200"/>
          </a:xfrm>
          <a:prstGeom prst="rect">
            <a:avLst/>
          </a:prstGeom>
          <a:solidFill>
            <a:srgbClr val="CBD7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txBox="1"/>
          <p:nvPr>
            <p:ph type="title"/>
          </p:nvPr>
        </p:nvSpPr>
        <p:spPr>
          <a:xfrm>
            <a:off x="228610" y="304800"/>
            <a:ext cx="6816600" cy="65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33475B"/>
                </a:solidFill>
                <a:highlight>
                  <a:srgbClr val="CBD7E3"/>
                </a:highlight>
                <a:latin typeface="Avenir"/>
                <a:ea typeface="Avenir"/>
                <a:cs typeface="Avenir"/>
                <a:sym typeface="Avenir"/>
              </a:rPr>
              <a:t>Discovery Phase</a:t>
            </a:r>
            <a:endParaRPr>
              <a:solidFill>
                <a:srgbClr val="33475B"/>
              </a:solidFill>
              <a:highlight>
                <a:srgbClr val="CBD7E3"/>
              </a:highlight>
              <a:latin typeface="Avenir"/>
              <a:ea typeface="Avenir"/>
              <a:cs typeface="Avenir"/>
              <a:sym typeface="Avenir"/>
            </a:endParaRPr>
          </a:p>
        </p:txBody>
      </p:sp>
      <p:sp>
        <p:nvSpPr>
          <p:cNvPr id="74" name="Google Shape;74;p3"/>
          <p:cNvSpPr txBox="1"/>
          <p:nvPr>
            <p:ph idx="1" type="body"/>
          </p:nvPr>
        </p:nvSpPr>
        <p:spPr>
          <a:xfrm>
            <a:off x="228600" y="1265100"/>
            <a:ext cx="6816600" cy="34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900" u="sng">
                <a:latin typeface="Avenir"/>
                <a:ea typeface="Avenir"/>
                <a:cs typeface="Avenir"/>
                <a:sym typeface="Avenir"/>
              </a:rPr>
              <a:t>Assessing Current Industry</a:t>
            </a:r>
            <a:endParaRPr sz="1900" u="sng">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latin typeface="Avenir"/>
                <a:ea typeface="Avenir"/>
                <a:cs typeface="Avenir"/>
                <a:sym typeface="Avenir"/>
              </a:rPr>
              <a:t>A brief overview of industry best-practices and gaps of service; including Market Demographic analysis</a:t>
            </a:r>
            <a:endParaRPr i="1" sz="1900">
              <a:latin typeface="Avenir"/>
              <a:ea typeface="Avenir"/>
              <a:cs typeface="Avenir"/>
              <a:sym typeface="Avenir"/>
            </a:endParaRPr>
          </a:p>
          <a:p>
            <a:pPr indent="457200" lvl="0" marL="457200" rtl="0" algn="l">
              <a:lnSpc>
                <a:spcPct val="115000"/>
              </a:lnSpc>
              <a:spcBef>
                <a:spcPts val="0"/>
              </a:spcBef>
              <a:spcAft>
                <a:spcPts val="0"/>
              </a:spcAft>
              <a:buSzPts val="1800"/>
              <a:buNone/>
            </a:pPr>
            <a:r>
              <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rPr lang="en" sz="1900" u="sng">
                <a:latin typeface="Avenir"/>
                <a:ea typeface="Avenir"/>
                <a:cs typeface="Avenir"/>
                <a:sym typeface="Avenir"/>
              </a:rPr>
              <a:t>Review of Competition &amp; Opportunities</a:t>
            </a:r>
            <a:endParaRPr i="1" sz="1900" u="sng">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latin typeface="Avenir"/>
                <a:ea typeface="Avenir"/>
                <a:cs typeface="Avenir"/>
                <a:sym typeface="Avenir"/>
              </a:rPr>
              <a:t>Internal and External SWOT Analysis  </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latin typeface="Avenir"/>
                <a:ea typeface="Avenir"/>
                <a:cs typeface="Avenir"/>
                <a:sym typeface="Avenir"/>
              </a:rPr>
              <a:t>(Strengths, Weaknesses, Opportunities, Threats)</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rPr lang="en" sz="1900">
                <a:latin typeface="Avenir"/>
                <a:ea typeface="Avenir"/>
                <a:cs typeface="Avenir"/>
                <a:sym typeface="Avenir"/>
              </a:rPr>
              <a:t>			Estimated Time: 3 - 5 Weeks</a:t>
            </a:r>
            <a:endParaRPr sz="1900">
              <a:latin typeface="Avenir"/>
              <a:ea typeface="Avenir"/>
              <a:cs typeface="Avenir"/>
              <a:sym typeface="Avenir"/>
            </a:endParaRPr>
          </a:p>
          <a:p>
            <a:pPr indent="0" lvl="0" marL="0" rtl="0" algn="l">
              <a:lnSpc>
                <a:spcPct val="115000"/>
              </a:lnSpc>
              <a:spcBef>
                <a:spcPts val="0"/>
              </a:spcBef>
              <a:spcAft>
                <a:spcPts val="0"/>
              </a:spcAft>
              <a:buSzPts val="1800"/>
              <a:buNone/>
            </a:pPr>
            <a:r>
              <a:t/>
            </a:r>
            <a:endParaRPr i="1" sz="1900">
              <a:latin typeface="Avenir"/>
              <a:ea typeface="Avenir"/>
              <a:cs typeface="Avenir"/>
              <a:sym typeface="Avenir"/>
            </a:endParaRPr>
          </a:p>
          <a:p>
            <a:pPr indent="0" lvl="0" marL="0" rtl="0" algn="l">
              <a:lnSpc>
                <a:spcPct val="115000"/>
              </a:lnSpc>
              <a:spcBef>
                <a:spcPts val="0"/>
              </a:spcBef>
              <a:spcAft>
                <a:spcPts val="0"/>
              </a:spcAft>
              <a:buClr>
                <a:schemeClr val="dk2"/>
              </a:buClr>
              <a:buSzPts val="1100"/>
              <a:buFont typeface="Arial"/>
              <a:buNone/>
            </a:pPr>
            <a:r>
              <a:t/>
            </a:r>
            <a:endParaRPr sz="1900">
              <a:latin typeface="Avenir"/>
              <a:ea typeface="Avenir"/>
              <a:cs typeface="Avenir"/>
              <a:sym typeface="Avenir"/>
            </a:endParaRPr>
          </a:p>
        </p:txBody>
      </p:sp>
      <p:sp>
        <p:nvSpPr>
          <p:cNvPr id="75" name="Google Shape;75;p3"/>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76" name="Google Shape;76;p3"/>
          <p:cNvSpPr txBox="1"/>
          <p:nvPr>
            <p:ph type="title"/>
          </p:nvPr>
        </p:nvSpPr>
        <p:spPr>
          <a:xfrm>
            <a:off x="381000" y="5284800"/>
            <a:ext cx="6816600" cy="65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33475B"/>
                </a:solidFill>
                <a:highlight>
                  <a:srgbClr val="F5F8FA"/>
                </a:highlight>
                <a:latin typeface="Avenir"/>
                <a:ea typeface="Avenir"/>
                <a:cs typeface="Avenir"/>
                <a:sym typeface="Avenir"/>
              </a:rPr>
              <a:t>Consultation &amp; Design Phase</a:t>
            </a:r>
            <a:endParaRPr>
              <a:solidFill>
                <a:srgbClr val="33475B"/>
              </a:solidFill>
              <a:highlight>
                <a:srgbClr val="F5F8FA"/>
              </a:highlight>
              <a:latin typeface="Avenir"/>
              <a:ea typeface="Avenir"/>
              <a:cs typeface="Avenir"/>
              <a:sym typeface="Avenir"/>
            </a:endParaRPr>
          </a:p>
        </p:txBody>
      </p:sp>
      <p:sp>
        <p:nvSpPr>
          <p:cNvPr id="77" name="Google Shape;77;p3"/>
          <p:cNvSpPr txBox="1"/>
          <p:nvPr>
            <p:ph idx="1" type="body"/>
          </p:nvPr>
        </p:nvSpPr>
        <p:spPr>
          <a:xfrm>
            <a:off x="346190" y="6218100"/>
            <a:ext cx="6816600" cy="34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900" u="sng">
                <a:solidFill>
                  <a:srgbClr val="33475B"/>
                </a:solidFill>
                <a:latin typeface="Avenir"/>
                <a:ea typeface="Avenir"/>
                <a:cs typeface="Avenir"/>
                <a:sym typeface="Avenir"/>
              </a:rPr>
              <a:t>Review of Current Branding &amp; Design Recommendations</a:t>
            </a:r>
            <a:endParaRPr sz="1900" u="sng">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solidFill>
                  <a:srgbClr val="33475B"/>
                </a:solidFill>
                <a:latin typeface="Avenir"/>
                <a:ea typeface="Avenir"/>
                <a:cs typeface="Avenir"/>
                <a:sym typeface="Avenir"/>
              </a:rPr>
              <a:t>A cohesive examination of logos, business cards, and website layout</a:t>
            </a:r>
            <a:endParaRPr i="1"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t/>
            </a:r>
            <a:endParaRPr sz="1900" u="sng">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lang="en" sz="1900" u="sng">
                <a:solidFill>
                  <a:srgbClr val="33475B"/>
                </a:solidFill>
                <a:latin typeface="Avenir"/>
                <a:ea typeface="Avenir"/>
                <a:cs typeface="Avenir"/>
                <a:sym typeface="Avenir"/>
              </a:rPr>
              <a:t>Outline of Business Goals (long &amp; short -term)</a:t>
            </a:r>
            <a:endParaRPr sz="1900" u="sng">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solidFill>
                  <a:srgbClr val="33475B"/>
                </a:solidFill>
                <a:latin typeface="Avenir"/>
                <a:ea typeface="Avenir"/>
                <a:cs typeface="Avenir"/>
                <a:sym typeface="Avenir"/>
              </a:rPr>
              <a:t>Branding and Advertisement timeline including growth in audience base; revenue strategies and keyword</a:t>
            </a:r>
            <a:endParaRPr i="1"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lang="en" sz="1900">
                <a:solidFill>
                  <a:srgbClr val="33475B"/>
                </a:solidFill>
                <a:latin typeface="Avenir"/>
                <a:ea typeface="Avenir"/>
                <a:cs typeface="Avenir"/>
                <a:sym typeface="Avenir"/>
              </a:rPr>
              <a:t>										Estimated Time: 5 - 8 Weeks</a:t>
            </a:r>
            <a:endParaRPr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t/>
            </a:r>
            <a:endParaRPr i="1"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t/>
            </a:r>
            <a:endParaRPr sz="1900">
              <a:solidFill>
                <a:srgbClr val="33475B"/>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F8FA"/>
        </a:solidFill>
      </p:bgPr>
    </p:bg>
    <p:spTree>
      <p:nvGrpSpPr>
        <p:cNvPr id="81" name="Shape 81"/>
        <p:cNvGrpSpPr/>
        <p:nvPr/>
      </p:nvGrpSpPr>
      <p:grpSpPr>
        <a:xfrm>
          <a:off x="0" y="0"/>
          <a:ext cx="0" cy="0"/>
          <a:chOff x="0" y="0"/>
          <a:chExt cx="0" cy="0"/>
        </a:xfrm>
      </p:grpSpPr>
      <p:sp>
        <p:nvSpPr>
          <p:cNvPr id="82" name="Google Shape;82;p4"/>
          <p:cNvSpPr/>
          <p:nvPr/>
        </p:nvSpPr>
        <p:spPr>
          <a:xfrm>
            <a:off x="0" y="0"/>
            <a:ext cx="7315200" cy="5029200"/>
          </a:xfrm>
          <a:prstGeom prst="rect">
            <a:avLst/>
          </a:prstGeom>
          <a:solidFill>
            <a:srgbClr val="CBD7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
          <p:cNvSpPr txBox="1"/>
          <p:nvPr>
            <p:ph type="title"/>
          </p:nvPr>
        </p:nvSpPr>
        <p:spPr>
          <a:xfrm>
            <a:off x="228610" y="304800"/>
            <a:ext cx="6816600" cy="65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900">
                <a:highlight>
                  <a:srgbClr val="F5F8FA"/>
                </a:highlight>
                <a:latin typeface="Avenir"/>
                <a:ea typeface="Avenir"/>
                <a:cs typeface="Avenir"/>
                <a:sym typeface="Avenir"/>
              </a:rPr>
              <a:t>Strategy for Online/Offline Media Phase</a:t>
            </a:r>
            <a:endParaRPr sz="2900">
              <a:highlight>
                <a:srgbClr val="F5F8FA"/>
              </a:highlight>
              <a:latin typeface="Avenir"/>
              <a:ea typeface="Avenir"/>
              <a:cs typeface="Avenir"/>
              <a:sym typeface="Avenir"/>
            </a:endParaRPr>
          </a:p>
        </p:txBody>
      </p:sp>
      <p:sp>
        <p:nvSpPr>
          <p:cNvPr id="84" name="Google Shape;84;p4"/>
          <p:cNvSpPr txBox="1"/>
          <p:nvPr>
            <p:ph idx="1" type="body"/>
          </p:nvPr>
        </p:nvSpPr>
        <p:spPr>
          <a:xfrm>
            <a:off x="228600" y="1265100"/>
            <a:ext cx="6858000" cy="34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900" u="sng">
                <a:solidFill>
                  <a:srgbClr val="33475B"/>
                </a:solidFill>
                <a:latin typeface="Avenir"/>
                <a:ea typeface="Avenir"/>
                <a:cs typeface="Avenir"/>
                <a:sym typeface="Avenir"/>
              </a:rPr>
              <a:t>Customized Strategy for Social Media &amp; Web Reach</a:t>
            </a:r>
            <a:endParaRPr sz="1900" u="sng">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solidFill>
                  <a:srgbClr val="33475B"/>
                </a:solidFill>
                <a:latin typeface="Avenir"/>
                <a:ea typeface="Avenir"/>
                <a:cs typeface="Avenir"/>
                <a:sym typeface="Avenir"/>
              </a:rPr>
              <a:t>Timeline-based strategies for increased online presence, reach, engagement, and impressions to generate awareness of company</a:t>
            </a:r>
            <a:endParaRPr i="1" sz="1900">
              <a:solidFill>
                <a:srgbClr val="33475B"/>
              </a:solidFill>
              <a:latin typeface="Avenir"/>
              <a:ea typeface="Avenir"/>
              <a:cs typeface="Avenir"/>
              <a:sym typeface="Avenir"/>
            </a:endParaRPr>
          </a:p>
          <a:p>
            <a:pPr indent="457200" lvl="0" marL="457200" rtl="0" algn="l">
              <a:lnSpc>
                <a:spcPct val="115000"/>
              </a:lnSpc>
              <a:spcBef>
                <a:spcPts val="0"/>
              </a:spcBef>
              <a:spcAft>
                <a:spcPts val="0"/>
              </a:spcAft>
              <a:buSzPts val="1800"/>
              <a:buNone/>
            </a:pPr>
            <a:r>
              <a:t/>
            </a:r>
            <a:endParaRPr i="1"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lang="en" sz="1900" u="sng">
                <a:solidFill>
                  <a:srgbClr val="33475B"/>
                </a:solidFill>
                <a:latin typeface="Avenir"/>
                <a:ea typeface="Avenir"/>
                <a:cs typeface="Avenir"/>
                <a:sym typeface="Avenir"/>
              </a:rPr>
              <a:t>Customized Strategy for Digital &amp; Print Marketing/Distribution</a:t>
            </a:r>
            <a:endParaRPr i="1" sz="1900" u="sng">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solidFill>
                  <a:srgbClr val="33475B"/>
                </a:solidFill>
                <a:latin typeface="Avenir"/>
                <a:ea typeface="Avenir"/>
                <a:cs typeface="Avenir"/>
                <a:sym typeface="Avenir"/>
              </a:rPr>
              <a:t>Customization of letterhead, branding for print-ads and placements, business cards and in-person reach tactics</a:t>
            </a:r>
            <a:endParaRPr i="1"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t/>
            </a:r>
            <a:endParaRPr i="1"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solidFill>
                  <a:srgbClr val="33475B"/>
                </a:solidFill>
                <a:latin typeface="Avenir"/>
                <a:ea typeface="Avenir"/>
                <a:cs typeface="Avenir"/>
                <a:sym typeface="Avenir"/>
              </a:rPr>
              <a:t>			</a:t>
            </a:r>
            <a:r>
              <a:rPr lang="en" sz="1900">
                <a:solidFill>
                  <a:srgbClr val="33475B"/>
                </a:solidFill>
                <a:latin typeface="Avenir"/>
                <a:ea typeface="Avenir"/>
                <a:cs typeface="Avenir"/>
                <a:sym typeface="Avenir"/>
              </a:rPr>
              <a:t>Estimated Time: 3 - 5 Weeks</a:t>
            </a:r>
            <a:endParaRPr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t/>
            </a:r>
            <a:endParaRPr i="1"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t/>
            </a:r>
            <a:endParaRPr sz="1900">
              <a:solidFill>
                <a:srgbClr val="33475B"/>
              </a:solidFill>
              <a:latin typeface="Avenir"/>
              <a:ea typeface="Avenir"/>
              <a:cs typeface="Avenir"/>
              <a:sym typeface="Avenir"/>
            </a:endParaRPr>
          </a:p>
        </p:txBody>
      </p:sp>
      <p:sp>
        <p:nvSpPr>
          <p:cNvPr id="85" name="Google Shape;85;p4"/>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86" name="Google Shape;86;p4"/>
          <p:cNvSpPr txBox="1"/>
          <p:nvPr>
            <p:ph type="title"/>
          </p:nvPr>
        </p:nvSpPr>
        <p:spPr>
          <a:xfrm>
            <a:off x="381000" y="5334000"/>
            <a:ext cx="6816600" cy="65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900">
                <a:solidFill>
                  <a:srgbClr val="33475B"/>
                </a:solidFill>
                <a:highlight>
                  <a:srgbClr val="CBD7E3"/>
                </a:highlight>
                <a:latin typeface="Avenir"/>
                <a:ea typeface="Avenir"/>
                <a:cs typeface="Avenir"/>
                <a:sym typeface="Avenir"/>
              </a:rPr>
              <a:t>Implementation &amp; Reporting Phase</a:t>
            </a:r>
            <a:endParaRPr sz="2900">
              <a:solidFill>
                <a:srgbClr val="33475B"/>
              </a:solidFill>
              <a:highlight>
                <a:srgbClr val="CBD7E3"/>
              </a:highlight>
              <a:latin typeface="Avenir"/>
              <a:ea typeface="Avenir"/>
              <a:cs typeface="Avenir"/>
              <a:sym typeface="Avenir"/>
            </a:endParaRPr>
          </a:p>
        </p:txBody>
      </p:sp>
      <p:sp>
        <p:nvSpPr>
          <p:cNvPr id="87" name="Google Shape;87;p4"/>
          <p:cNvSpPr txBox="1"/>
          <p:nvPr>
            <p:ph idx="1" type="body"/>
          </p:nvPr>
        </p:nvSpPr>
        <p:spPr>
          <a:xfrm>
            <a:off x="346190" y="6172200"/>
            <a:ext cx="6816600" cy="34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900" u="sng">
                <a:latin typeface="Avenir"/>
                <a:ea typeface="Avenir"/>
                <a:cs typeface="Avenir"/>
                <a:sym typeface="Avenir"/>
              </a:rPr>
              <a:t>Strategy Roll-Out </a:t>
            </a:r>
            <a:endParaRPr sz="1900" u="sng">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latin typeface="Avenir"/>
                <a:ea typeface="Avenir"/>
                <a:cs typeface="Avenir"/>
                <a:sym typeface="Avenir"/>
              </a:rPr>
              <a:t>Consultation and support during strategy implementation for social media and digital advertisement development</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t/>
            </a:r>
            <a:endParaRPr sz="1900" u="sng">
              <a:latin typeface="Avenir"/>
              <a:ea typeface="Avenir"/>
              <a:cs typeface="Avenir"/>
              <a:sym typeface="Avenir"/>
            </a:endParaRPr>
          </a:p>
          <a:p>
            <a:pPr indent="0" lvl="0" marL="0" rtl="0" algn="l">
              <a:lnSpc>
                <a:spcPct val="115000"/>
              </a:lnSpc>
              <a:spcBef>
                <a:spcPts val="0"/>
              </a:spcBef>
              <a:spcAft>
                <a:spcPts val="0"/>
              </a:spcAft>
              <a:buSzPts val="1800"/>
              <a:buNone/>
            </a:pPr>
            <a:r>
              <a:rPr lang="en" sz="1900" u="sng">
                <a:latin typeface="Avenir"/>
                <a:ea typeface="Avenir"/>
                <a:cs typeface="Avenir"/>
                <a:sym typeface="Avenir"/>
              </a:rPr>
              <a:t>Impact Review</a:t>
            </a:r>
            <a:endParaRPr sz="1900" u="sng">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latin typeface="Avenir"/>
                <a:ea typeface="Avenir"/>
                <a:cs typeface="Avenir"/>
                <a:sym typeface="Avenir"/>
              </a:rPr>
              <a:t>Bi-weekly reporting on traffic to content, revenue increase and social/organic traffic.</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t/>
            </a:r>
            <a:endParaRPr i="1" sz="1900" u="sng">
              <a:latin typeface="Avenir"/>
              <a:ea typeface="Avenir"/>
              <a:cs typeface="Avenir"/>
              <a:sym typeface="Avenir"/>
            </a:endParaRPr>
          </a:p>
          <a:p>
            <a:pPr indent="0" lvl="0" marL="0" rtl="0" algn="l">
              <a:lnSpc>
                <a:spcPct val="115000"/>
              </a:lnSpc>
              <a:spcBef>
                <a:spcPts val="0"/>
              </a:spcBef>
              <a:spcAft>
                <a:spcPts val="0"/>
              </a:spcAft>
              <a:buSzPts val="1800"/>
              <a:buNone/>
            </a:pPr>
            <a:r>
              <a:rPr lang="en" sz="1900">
                <a:latin typeface="Avenir"/>
                <a:ea typeface="Avenir"/>
                <a:cs typeface="Avenir"/>
                <a:sym typeface="Avenir"/>
              </a:rPr>
              <a:t>										Estimated Time: 12- 15 Weeks</a:t>
            </a:r>
            <a:endParaRPr sz="1900">
              <a:latin typeface="Avenir"/>
              <a:ea typeface="Avenir"/>
              <a:cs typeface="Avenir"/>
              <a:sym typeface="Avenir"/>
            </a:endParaRPr>
          </a:p>
          <a:p>
            <a:pPr indent="0" lvl="0" marL="0" rtl="0" algn="l">
              <a:lnSpc>
                <a:spcPct val="115000"/>
              </a:lnSpc>
              <a:spcBef>
                <a:spcPts val="0"/>
              </a:spcBef>
              <a:spcAft>
                <a:spcPts val="0"/>
              </a:spcAft>
              <a:buSzPts val="1800"/>
              <a:buNone/>
            </a:pPr>
            <a:r>
              <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t/>
            </a:r>
            <a:endParaRPr sz="1900">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5"/>
          <p:cNvSpPr txBox="1"/>
          <p:nvPr>
            <p:ph type="title"/>
          </p:nvPr>
        </p:nvSpPr>
        <p:spPr>
          <a:xfrm>
            <a:off x="514858" y="10385308"/>
            <a:ext cx="6764400" cy="41982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latin typeface="Avenir"/>
                <a:ea typeface="Avenir"/>
                <a:cs typeface="Avenir"/>
                <a:sym typeface="Avenir"/>
              </a:rPr>
              <a:t>WHY US?</a:t>
            </a:r>
            <a:endParaRPr>
              <a:latin typeface="Avenir"/>
              <a:ea typeface="Avenir"/>
              <a:cs typeface="Avenir"/>
              <a:sym typeface="Avenir"/>
            </a:endParaRPr>
          </a:p>
        </p:txBody>
      </p:sp>
      <p:sp>
        <p:nvSpPr>
          <p:cNvPr id="93" name="Google Shape;93;p5"/>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chemeClr val="lt1"/>
                </a:solidFill>
              </a:rPr>
              <a:t>‹#›</a:t>
            </a:fld>
            <a:endParaRPr>
              <a:solidFill>
                <a:schemeClr val="lt1"/>
              </a:solidFill>
            </a:endParaRPr>
          </a:p>
        </p:txBody>
      </p:sp>
      <p:pic>
        <p:nvPicPr>
          <p:cNvPr id="94" name="Google Shape;94;p5"/>
          <p:cNvPicPr preferRelativeResize="0"/>
          <p:nvPr/>
        </p:nvPicPr>
        <p:blipFill rotWithShape="1">
          <a:blip r:embed="rId3">
            <a:alphaModFix/>
          </a:blip>
          <a:srcRect b="0" l="0" r="0" t="0"/>
          <a:stretch/>
        </p:blipFill>
        <p:spPr>
          <a:xfrm>
            <a:off x="514858" y="2743200"/>
            <a:ext cx="6266942" cy="4181700"/>
          </a:xfrm>
          <a:prstGeom prst="rect">
            <a:avLst/>
          </a:prstGeom>
          <a:noFill/>
          <a:ln>
            <a:noFill/>
          </a:ln>
        </p:spPr>
      </p:pic>
      <p:sp>
        <p:nvSpPr>
          <p:cNvPr id="95" name="Google Shape;95;p5"/>
          <p:cNvSpPr txBox="1"/>
          <p:nvPr/>
        </p:nvSpPr>
        <p:spPr>
          <a:xfrm>
            <a:off x="2045244" y="1596681"/>
            <a:ext cx="322471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5400" u="none" cap="none" strike="noStrike">
                <a:solidFill>
                  <a:srgbClr val="33475B"/>
                </a:solidFill>
                <a:latin typeface="Avenir"/>
                <a:ea typeface="Avenir"/>
                <a:cs typeface="Avenir"/>
                <a:sym typeface="Avenir"/>
              </a:rPr>
              <a:t>WHY US?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6"/>
          <p:cNvSpPr txBox="1"/>
          <p:nvPr>
            <p:ph type="title"/>
          </p:nvPr>
        </p:nvSpPr>
        <p:spPr>
          <a:xfrm>
            <a:off x="249360" y="717871"/>
            <a:ext cx="6816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5F8FA"/>
                </a:solidFill>
                <a:latin typeface="Avenir"/>
                <a:ea typeface="Avenir"/>
                <a:cs typeface="Avenir"/>
                <a:sym typeface="Avenir"/>
              </a:rPr>
              <a:t>Our Team</a:t>
            </a:r>
            <a:endParaRPr>
              <a:solidFill>
                <a:srgbClr val="F5F8FA"/>
              </a:solidFill>
              <a:latin typeface="Avenir"/>
              <a:ea typeface="Avenir"/>
              <a:cs typeface="Avenir"/>
              <a:sym typeface="Avenir"/>
            </a:endParaRPr>
          </a:p>
        </p:txBody>
      </p:sp>
      <p:sp>
        <p:nvSpPr>
          <p:cNvPr id="101" name="Google Shape;101;p6"/>
          <p:cNvSpPr txBox="1"/>
          <p:nvPr>
            <p:ph idx="1" type="body"/>
          </p:nvPr>
        </p:nvSpPr>
        <p:spPr>
          <a:xfrm>
            <a:off x="777815" y="3813074"/>
            <a:ext cx="2902500" cy="37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400"/>
              <a:buNone/>
            </a:pPr>
            <a:r>
              <a:rPr b="1" lang="en" sz="2100">
                <a:latin typeface="Avenir"/>
                <a:ea typeface="Avenir"/>
                <a:cs typeface="Avenir"/>
                <a:sym typeface="Avenir"/>
              </a:rPr>
              <a:t>John Doe, Founder</a:t>
            </a:r>
            <a:endParaRPr b="1" sz="2100">
              <a:latin typeface="Avenir"/>
              <a:ea typeface="Avenir"/>
              <a:cs typeface="Avenir"/>
              <a:sym typeface="Avenir"/>
            </a:endParaRPr>
          </a:p>
        </p:txBody>
      </p:sp>
      <p:sp>
        <p:nvSpPr>
          <p:cNvPr id="102" name="Google Shape;102;p6"/>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03" name="Google Shape;103;p6"/>
          <p:cNvPicPr preferRelativeResize="0"/>
          <p:nvPr/>
        </p:nvPicPr>
        <p:blipFill rotWithShape="1">
          <a:blip r:embed="rId3">
            <a:alphaModFix/>
          </a:blip>
          <a:srcRect b="0" l="0" r="0" t="0"/>
          <a:stretch/>
        </p:blipFill>
        <p:spPr>
          <a:xfrm>
            <a:off x="760072" y="4724400"/>
            <a:ext cx="2211728" cy="3375572"/>
          </a:xfrm>
          <a:prstGeom prst="rect">
            <a:avLst/>
          </a:prstGeom>
          <a:noFill/>
          <a:ln>
            <a:noFill/>
          </a:ln>
        </p:spPr>
      </p:pic>
      <p:pic>
        <p:nvPicPr>
          <p:cNvPr id="104" name="Google Shape;104;p6"/>
          <p:cNvPicPr preferRelativeResize="0"/>
          <p:nvPr/>
        </p:nvPicPr>
        <p:blipFill rotWithShape="1">
          <a:blip r:embed="rId4">
            <a:alphaModFix/>
          </a:blip>
          <a:srcRect b="0" l="0" r="0" t="0"/>
          <a:stretch/>
        </p:blipFill>
        <p:spPr>
          <a:xfrm>
            <a:off x="4315066" y="4724174"/>
            <a:ext cx="2226787" cy="3375561"/>
          </a:xfrm>
          <a:prstGeom prst="rect">
            <a:avLst/>
          </a:prstGeom>
          <a:noFill/>
          <a:ln>
            <a:noFill/>
          </a:ln>
        </p:spPr>
      </p:pic>
      <p:pic>
        <p:nvPicPr>
          <p:cNvPr id="105" name="Google Shape;105;p6"/>
          <p:cNvPicPr preferRelativeResize="0"/>
          <p:nvPr/>
        </p:nvPicPr>
        <p:blipFill rotWithShape="1">
          <a:blip r:embed="rId5">
            <a:alphaModFix/>
          </a:blip>
          <a:srcRect b="0" l="0" r="0" t="0"/>
          <a:stretch/>
        </p:blipFill>
        <p:spPr>
          <a:xfrm>
            <a:off x="685800" y="1617896"/>
            <a:ext cx="3132600" cy="2124370"/>
          </a:xfrm>
          <a:prstGeom prst="rect">
            <a:avLst/>
          </a:prstGeom>
          <a:noFill/>
          <a:ln>
            <a:noFill/>
          </a:ln>
        </p:spPr>
      </p:pic>
      <p:sp>
        <p:nvSpPr>
          <p:cNvPr id="106" name="Google Shape;106;p6"/>
          <p:cNvSpPr txBox="1"/>
          <p:nvPr>
            <p:ph idx="1" type="body"/>
          </p:nvPr>
        </p:nvSpPr>
        <p:spPr>
          <a:xfrm>
            <a:off x="450300" y="8156700"/>
            <a:ext cx="2902500" cy="37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400"/>
              <a:buNone/>
            </a:pPr>
            <a:r>
              <a:rPr b="1" lang="en" sz="1900">
                <a:latin typeface="Avenir"/>
                <a:ea typeface="Avenir"/>
                <a:cs typeface="Avenir"/>
                <a:sym typeface="Avenir"/>
              </a:rPr>
              <a:t>Jane Doe, Design Lead</a:t>
            </a:r>
            <a:endParaRPr b="1" sz="1900">
              <a:latin typeface="Avenir"/>
              <a:ea typeface="Avenir"/>
              <a:cs typeface="Avenir"/>
              <a:sym typeface="Avenir"/>
            </a:endParaRPr>
          </a:p>
        </p:txBody>
      </p:sp>
      <p:sp>
        <p:nvSpPr>
          <p:cNvPr id="107" name="Google Shape;107;p6"/>
          <p:cNvSpPr txBox="1"/>
          <p:nvPr>
            <p:ph idx="1" type="body"/>
          </p:nvPr>
        </p:nvSpPr>
        <p:spPr>
          <a:xfrm>
            <a:off x="4038600" y="8112382"/>
            <a:ext cx="2902500" cy="37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400"/>
              <a:buNone/>
            </a:pPr>
            <a:r>
              <a:rPr b="1" lang="en" sz="1900">
                <a:latin typeface="Avenir"/>
                <a:ea typeface="Avenir"/>
                <a:cs typeface="Avenir"/>
                <a:sym typeface="Avenir"/>
              </a:rPr>
              <a:t>Joe Doe, Strategy Lead </a:t>
            </a:r>
            <a:endParaRPr b="1" sz="1900">
              <a:latin typeface="Avenir"/>
              <a:ea typeface="Avenir"/>
              <a:cs typeface="Avenir"/>
              <a:sym typeface="Avenir"/>
            </a:endParaRPr>
          </a:p>
        </p:txBody>
      </p:sp>
      <p:sp>
        <p:nvSpPr>
          <p:cNvPr id="108" name="Google Shape;108;p6"/>
          <p:cNvSpPr txBox="1"/>
          <p:nvPr/>
        </p:nvSpPr>
        <p:spPr>
          <a:xfrm>
            <a:off x="4191000" y="1600200"/>
            <a:ext cx="2362200" cy="220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50"/>
              <a:buFont typeface="Arial"/>
              <a:buNone/>
            </a:pPr>
            <a:r>
              <a:rPr b="0" i="1" lang="en" sz="1450" u="none" cap="none" strike="noStrike">
                <a:solidFill>
                  <a:schemeClr val="dk1"/>
                </a:solidFill>
                <a:latin typeface="Avenir"/>
                <a:ea typeface="Avenir"/>
                <a:cs typeface="Avenir"/>
                <a:sym typeface="Avenir"/>
              </a:rPr>
              <a:t>Lorem ipsum dolor sit amet, consectetur adipiscing elit, sed do eiusmod tempor incididunt ut labore et dolore magna aliqua. Ut enim ad minim veniam, quis nostrud exercitation  quis nostrud exercitationa</a:t>
            </a:r>
            <a:endParaRPr b="0" i="1" sz="1400" u="none" cap="none" strike="noStrike">
              <a:solidFill>
                <a:schemeClr val="dk1"/>
              </a:solidFill>
              <a:latin typeface="Avenir"/>
              <a:ea typeface="Avenir"/>
              <a:cs typeface="Avenir"/>
              <a:sym typeface="Avenir"/>
            </a:endParaRPr>
          </a:p>
        </p:txBody>
      </p:sp>
      <p:sp>
        <p:nvSpPr>
          <p:cNvPr id="109" name="Google Shape;109;p6"/>
          <p:cNvSpPr txBox="1"/>
          <p:nvPr/>
        </p:nvSpPr>
        <p:spPr>
          <a:xfrm>
            <a:off x="685800" y="8534400"/>
            <a:ext cx="2362200" cy="8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50"/>
              <a:buFont typeface="Arial"/>
              <a:buNone/>
            </a:pPr>
            <a:r>
              <a:rPr b="0" i="1" lang="en" sz="1450" u="none" cap="none" strike="noStrike">
                <a:solidFill>
                  <a:schemeClr val="dk1"/>
                </a:solidFill>
                <a:latin typeface="Avenir"/>
                <a:ea typeface="Avenir"/>
                <a:cs typeface="Avenir"/>
                <a:sym typeface="Avenir"/>
              </a:rPr>
              <a:t>Lincididunt ut labore et dolore magna aliqua. Ut enim ad minim veniam, quis nostrud exercitation  quis nostrud exercitationa</a:t>
            </a:r>
            <a:endParaRPr b="0" i="1" sz="1400" u="none" cap="none" strike="noStrike">
              <a:solidFill>
                <a:schemeClr val="dk1"/>
              </a:solidFill>
              <a:latin typeface="Avenir"/>
              <a:ea typeface="Avenir"/>
              <a:cs typeface="Avenir"/>
              <a:sym typeface="Avenir"/>
            </a:endParaRPr>
          </a:p>
        </p:txBody>
      </p:sp>
      <p:sp>
        <p:nvSpPr>
          <p:cNvPr id="110" name="Google Shape;110;p6"/>
          <p:cNvSpPr txBox="1"/>
          <p:nvPr/>
        </p:nvSpPr>
        <p:spPr>
          <a:xfrm>
            <a:off x="4343400" y="8534400"/>
            <a:ext cx="2362200" cy="8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50"/>
              <a:buFont typeface="Arial"/>
              <a:buNone/>
            </a:pPr>
            <a:r>
              <a:rPr b="0" i="1" lang="en" sz="1450" u="none" cap="none" strike="noStrike">
                <a:solidFill>
                  <a:schemeClr val="dk1"/>
                </a:solidFill>
                <a:latin typeface="Avenir"/>
                <a:ea typeface="Avenir"/>
                <a:cs typeface="Avenir"/>
                <a:sym typeface="Avenir"/>
              </a:rPr>
              <a:t>Lincididunt ut labore et dolore magna aliqua. Ut enim ad minim veniam, quis nostrud exercitation  quis nostrud exercitationa</a:t>
            </a:r>
            <a:endParaRPr b="0" i="1" sz="1400" u="none" cap="none" strike="noStrike">
              <a:solidFill>
                <a:schemeClr val="dk1"/>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7"/>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chemeClr val="lt1"/>
                </a:solidFill>
              </a:rPr>
              <a:t>‹#›</a:t>
            </a:fld>
            <a:endParaRPr>
              <a:solidFill>
                <a:schemeClr val="lt1"/>
              </a:solidFill>
            </a:endParaRPr>
          </a:p>
        </p:txBody>
      </p:sp>
      <p:sp>
        <p:nvSpPr>
          <p:cNvPr id="116" name="Google Shape;116;p7"/>
          <p:cNvSpPr txBox="1"/>
          <p:nvPr/>
        </p:nvSpPr>
        <p:spPr>
          <a:xfrm>
            <a:off x="762000" y="1039297"/>
            <a:ext cx="4572000" cy="75713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5400" u="none" cap="none" strike="noStrike">
                <a:solidFill>
                  <a:schemeClr val="dk1"/>
                </a:solidFill>
                <a:latin typeface="Avenir"/>
                <a:ea typeface="Avenir"/>
                <a:cs typeface="Avenir"/>
                <a:sym typeface="Avenir"/>
              </a:rPr>
              <a:t>“After working with </a:t>
            </a:r>
            <a:r>
              <a:rPr b="0" i="1" lang="en" sz="5400" u="none" cap="none" strike="noStrike">
                <a:solidFill>
                  <a:schemeClr val="dk1"/>
                </a:solidFill>
                <a:latin typeface="Avenir"/>
                <a:ea typeface="Avenir"/>
                <a:cs typeface="Avenir"/>
                <a:sym typeface="Avenir"/>
              </a:rPr>
              <a:t>(Advertising Company) </a:t>
            </a:r>
            <a:r>
              <a:rPr b="0" i="0" lang="en" sz="5400" u="none" cap="none" strike="noStrike">
                <a:solidFill>
                  <a:schemeClr val="dk1"/>
                </a:solidFill>
                <a:latin typeface="Avenir"/>
                <a:ea typeface="Avenir"/>
                <a:cs typeface="Avenir"/>
                <a:sym typeface="Avenir"/>
              </a:rPr>
              <a:t>I saw a </a:t>
            </a:r>
            <a:r>
              <a:rPr b="0" i="1" lang="en" sz="5400" u="none" cap="none" strike="noStrike">
                <a:solidFill>
                  <a:schemeClr val="dk1"/>
                </a:solidFill>
                <a:latin typeface="Avenir"/>
                <a:ea typeface="Avenir"/>
                <a:cs typeface="Avenir"/>
                <a:sym typeface="Avenir"/>
              </a:rPr>
              <a:t>30% increase</a:t>
            </a:r>
            <a:r>
              <a:rPr b="0" i="0" lang="en" sz="5400" u="none" cap="none" strike="noStrike">
                <a:solidFill>
                  <a:schemeClr val="dk1"/>
                </a:solidFill>
                <a:latin typeface="Avenir"/>
                <a:ea typeface="Avenir"/>
                <a:cs typeface="Avenir"/>
                <a:sym typeface="Avenir"/>
              </a:rPr>
              <a:t> in revenue within the next quarter!”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56000"/>
          </a:blip>
          <a:stretch>
            <a:fillRect/>
          </a:stretch>
        </a:blipFill>
      </p:bgPr>
    </p:bg>
    <p:spTree>
      <p:nvGrpSpPr>
        <p:cNvPr id="120" name="Shape 120"/>
        <p:cNvGrpSpPr/>
        <p:nvPr/>
      </p:nvGrpSpPr>
      <p:grpSpPr>
        <a:xfrm>
          <a:off x="0" y="0"/>
          <a:ext cx="0" cy="0"/>
          <a:chOff x="0" y="0"/>
          <a:chExt cx="0" cy="0"/>
        </a:xfrm>
      </p:grpSpPr>
      <p:sp>
        <p:nvSpPr>
          <p:cNvPr id="121" name="Google Shape;121;p8"/>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5F8FA"/>
                </a:solidFill>
                <a:latin typeface="Avenir"/>
                <a:ea typeface="Avenir"/>
                <a:cs typeface="Avenir"/>
                <a:sym typeface="Avenir"/>
              </a:rPr>
              <a:t>Our Approach</a:t>
            </a:r>
            <a:endParaRPr>
              <a:solidFill>
                <a:srgbClr val="F5F8FA"/>
              </a:solidFill>
              <a:latin typeface="Avenir"/>
              <a:ea typeface="Avenir"/>
              <a:cs typeface="Avenir"/>
              <a:sym typeface="Avenir"/>
            </a:endParaRPr>
          </a:p>
        </p:txBody>
      </p:sp>
      <p:sp>
        <p:nvSpPr>
          <p:cNvPr id="122" name="Google Shape;122;p8"/>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chemeClr val="dk2"/>
                </a:solidFill>
              </a:rPr>
              <a:t>‹#›</a:t>
            </a:fld>
            <a:endParaRPr>
              <a:solidFill>
                <a:schemeClr val="dk2"/>
              </a:solidFill>
            </a:endParaRPr>
          </a:p>
        </p:txBody>
      </p:sp>
      <p:sp>
        <p:nvSpPr>
          <p:cNvPr id="123" name="Google Shape;123;p8"/>
          <p:cNvSpPr/>
          <p:nvPr/>
        </p:nvSpPr>
        <p:spPr>
          <a:xfrm>
            <a:off x="0" y="4572000"/>
            <a:ext cx="7315200" cy="762000"/>
          </a:xfrm>
          <a:prstGeom prst="rect">
            <a:avLst/>
          </a:prstGeom>
          <a:solidFill>
            <a:srgbClr val="48A5B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b="0" i="0" lang="en" sz="3800" u="none" cap="none" strike="noStrike">
                <a:solidFill>
                  <a:srgbClr val="FFFFFF"/>
                </a:solidFill>
                <a:latin typeface="Avenir"/>
                <a:ea typeface="Avenir"/>
                <a:cs typeface="Avenir"/>
                <a:sym typeface="Avenir"/>
              </a:rPr>
              <a:t>Extensive Network Leverage </a:t>
            </a:r>
            <a:endParaRPr b="0" i="0" sz="3800" u="none" cap="none" strike="noStrike">
              <a:solidFill>
                <a:srgbClr val="FFFFFF"/>
              </a:solidFill>
              <a:latin typeface="Avenir"/>
              <a:ea typeface="Avenir"/>
              <a:cs typeface="Avenir"/>
              <a:sym typeface="Avenir"/>
            </a:endParaRPr>
          </a:p>
        </p:txBody>
      </p:sp>
      <p:sp>
        <p:nvSpPr>
          <p:cNvPr id="124" name="Google Shape;124;p8"/>
          <p:cNvSpPr/>
          <p:nvPr/>
        </p:nvSpPr>
        <p:spPr>
          <a:xfrm>
            <a:off x="0" y="3276600"/>
            <a:ext cx="7315200" cy="762000"/>
          </a:xfrm>
          <a:prstGeom prst="rect">
            <a:avLst/>
          </a:prstGeom>
          <a:solidFill>
            <a:srgbClr val="48A5B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rPr b="0" i="0" lang="en" sz="4400" u="none" cap="none" strike="noStrike">
                <a:solidFill>
                  <a:srgbClr val="FFFFFF"/>
                </a:solidFill>
                <a:latin typeface="Avenir"/>
                <a:ea typeface="Avenir"/>
                <a:cs typeface="Avenir"/>
                <a:sym typeface="Avenir"/>
              </a:rPr>
              <a:t>People-Centered</a:t>
            </a:r>
            <a:r>
              <a:rPr b="0" i="0" lang="en" sz="4400" u="none" cap="none" strike="noStrike">
                <a:solidFill>
                  <a:srgbClr val="33475B"/>
                </a:solidFill>
                <a:latin typeface="Avenir"/>
                <a:ea typeface="Avenir"/>
                <a:cs typeface="Avenir"/>
                <a:sym typeface="Avenir"/>
              </a:rPr>
              <a:t> </a:t>
            </a:r>
            <a:endParaRPr b="0" i="0" sz="4400" u="none" cap="none" strike="noStrike">
              <a:solidFill>
                <a:srgbClr val="33475B"/>
              </a:solidFill>
              <a:latin typeface="Avenir"/>
              <a:ea typeface="Avenir"/>
              <a:cs typeface="Avenir"/>
              <a:sym typeface="Avenir"/>
            </a:endParaRPr>
          </a:p>
        </p:txBody>
      </p:sp>
      <p:sp>
        <p:nvSpPr>
          <p:cNvPr id="125" name="Google Shape;125;p8"/>
          <p:cNvSpPr/>
          <p:nvPr/>
        </p:nvSpPr>
        <p:spPr>
          <a:xfrm>
            <a:off x="0" y="6019800"/>
            <a:ext cx="7315200" cy="762000"/>
          </a:xfrm>
          <a:prstGeom prst="rect">
            <a:avLst/>
          </a:prstGeom>
          <a:solidFill>
            <a:srgbClr val="48A5B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b="0" i="0" lang="en" sz="3500" u="none" cap="none" strike="noStrike">
                <a:solidFill>
                  <a:srgbClr val="FFFFFF"/>
                </a:solidFill>
                <a:latin typeface="Avenir"/>
                <a:ea typeface="Avenir"/>
                <a:cs typeface="Avenir"/>
                <a:sym typeface="Avenir"/>
              </a:rPr>
              <a:t>Multi-Faceted Advisors &amp; Designers</a:t>
            </a:r>
            <a:endParaRPr b="0" i="0" sz="3500" u="none" cap="none" strike="noStrike">
              <a:solidFill>
                <a:srgbClr val="FFFFFF"/>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9"/>
          <p:cNvSpPr txBox="1"/>
          <p:nvPr>
            <p:ph type="title"/>
          </p:nvPr>
        </p:nvSpPr>
        <p:spPr>
          <a:xfrm>
            <a:off x="3886200" y="2057400"/>
            <a:ext cx="3236100" cy="3492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solidFill>
                  <a:srgbClr val="F5F8FA"/>
                </a:solidFill>
                <a:latin typeface="Avenir"/>
                <a:ea typeface="Avenir"/>
                <a:cs typeface="Avenir"/>
                <a:sym typeface="Avenir"/>
              </a:rPr>
              <a:t>Our Experience</a:t>
            </a:r>
            <a:endParaRPr>
              <a:solidFill>
                <a:srgbClr val="F5F8FA"/>
              </a:solidFill>
              <a:latin typeface="Avenir"/>
              <a:ea typeface="Avenir"/>
              <a:cs typeface="Avenir"/>
              <a:sym typeface="Avenir"/>
            </a:endParaRPr>
          </a:p>
        </p:txBody>
      </p:sp>
      <p:sp>
        <p:nvSpPr>
          <p:cNvPr id="131" name="Google Shape;131;p9"/>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32" name="Google Shape;132;p9"/>
          <p:cNvSpPr txBox="1"/>
          <p:nvPr>
            <p:ph idx="1" type="subTitle"/>
          </p:nvPr>
        </p:nvSpPr>
        <p:spPr>
          <a:xfrm>
            <a:off x="3886200" y="5655086"/>
            <a:ext cx="3236100" cy="2631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a:t>Previous Clients</a:t>
            </a:r>
            <a:endParaRPr/>
          </a:p>
        </p:txBody>
      </p:sp>
      <p:pic>
        <p:nvPicPr>
          <p:cNvPr id="133" name="Google Shape;133;p9"/>
          <p:cNvPicPr preferRelativeResize="0"/>
          <p:nvPr/>
        </p:nvPicPr>
        <p:blipFill rotWithShape="1">
          <a:blip r:embed="rId3">
            <a:alphaModFix/>
          </a:blip>
          <a:srcRect b="0" l="0" r="0" t="0"/>
          <a:stretch/>
        </p:blipFill>
        <p:spPr>
          <a:xfrm>
            <a:off x="630010" y="2247970"/>
            <a:ext cx="2760639" cy="1522300"/>
          </a:xfrm>
          <a:prstGeom prst="rect">
            <a:avLst/>
          </a:prstGeom>
          <a:noFill/>
          <a:ln>
            <a:noFill/>
          </a:ln>
        </p:spPr>
      </p:pic>
      <p:pic>
        <p:nvPicPr>
          <p:cNvPr id="134" name="Google Shape;134;p9"/>
          <p:cNvPicPr preferRelativeResize="0"/>
          <p:nvPr/>
        </p:nvPicPr>
        <p:blipFill rotWithShape="1">
          <a:blip r:embed="rId4">
            <a:alphaModFix/>
          </a:blip>
          <a:srcRect b="15320" l="0" r="0" t="0"/>
          <a:stretch/>
        </p:blipFill>
        <p:spPr>
          <a:xfrm>
            <a:off x="-198942" y="354401"/>
            <a:ext cx="2650136" cy="1613115"/>
          </a:xfrm>
          <a:prstGeom prst="rect">
            <a:avLst/>
          </a:prstGeom>
          <a:noFill/>
          <a:ln>
            <a:noFill/>
          </a:ln>
        </p:spPr>
      </p:pic>
      <p:pic>
        <p:nvPicPr>
          <p:cNvPr id="135" name="Google Shape;135;p9"/>
          <p:cNvPicPr preferRelativeResize="0"/>
          <p:nvPr/>
        </p:nvPicPr>
        <p:blipFill rotWithShape="1">
          <a:blip r:embed="rId5">
            <a:alphaModFix/>
          </a:blip>
          <a:srcRect b="20476" l="0" r="0" t="0"/>
          <a:stretch/>
        </p:blipFill>
        <p:spPr>
          <a:xfrm>
            <a:off x="175193" y="7810430"/>
            <a:ext cx="2214437" cy="1904949"/>
          </a:xfrm>
          <a:prstGeom prst="rect">
            <a:avLst/>
          </a:prstGeom>
          <a:noFill/>
          <a:ln>
            <a:noFill/>
          </a:ln>
        </p:spPr>
      </p:pic>
      <p:pic>
        <p:nvPicPr>
          <p:cNvPr id="136" name="Google Shape;136;p9"/>
          <p:cNvPicPr preferRelativeResize="0"/>
          <p:nvPr/>
        </p:nvPicPr>
        <p:blipFill rotWithShape="1">
          <a:blip r:embed="rId6">
            <a:alphaModFix/>
          </a:blip>
          <a:srcRect b="0" l="0" r="0" t="0"/>
          <a:stretch/>
        </p:blipFill>
        <p:spPr>
          <a:xfrm>
            <a:off x="8277" y="3770270"/>
            <a:ext cx="2381353" cy="2381353"/>
          </a:xfrm>
          <a:prstGeom prst="rect">
            <a:avLst/>
          </a:prstGeom>
          <a:noFill/>
          <a:ln>
            <a:noFill/>
          </a:ln>
        </p:spPr>
      </p:pic>
      <p:pic>
        <p:nvPicPr>
          <p:cNvPr id="137" name="Google Shape;137;p9"/>
          <p:cNvPicPr preferRelativeResize="0"/>
          <p:nvPr/>
        </p:nvPicPr>
        <p:blipFill rotWithShape="1">
          <a:blip r:embed="rId7">
            <a:alphaModFix/>
          </a:blip>
          <a:srcRect b="0" l="0" r="0" t="0"/>
          <a:stretch/>
        </p:blipFill>
        <p:spPr>
          <a:xfrm>
            <a:off x="1676399" y="5890962"/>
            <a:ext cx="1740601" cy="20291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33475B"/>
      </a:dk1>
      <a:lt1>
        <a:srgbClr val="7C98B6"/>
      </a:lt1>
      <a:dk2>
        <a:srgbClr val="33475B"/>
      </a:dk2>
      <a:lt2>
        <a:srgbClr val="D9D9D9"/>
      </a:lt2>
      <a:accent1>
        <a:srgbClr val="00BDA5"/>
      </a:accent1>
      <a:accent2>
        <a:srgbClr val="6A78D1"/>
      </a:accent2>
      <a:accent3>
        <a:srgbClr val="F2547D"/>
      </a:accent3>
      <a:accent4>
        <a:srgbClr val="F2545B"/>
      </a:accent4>
      <a:accent5>
        <a:srgbClr val="FF8F59"/>
      </a:accent5>
      <a:accent6>
        <a:srgbClr val="F5C26B"/>
      </a:accent6>
      <a:hlink>
        <a:srgbClr val="00A4BD"/>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