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Lexend Deca" pitchFamily="2" charset="77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029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6990" y="158191"/>
            <a:ext cx="2108229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pSp>
        <p:nvGrpSpPr>
          <p:cNvPr id="89" name="Google Shape;89;p13"/>
          <p:cNvGrpSpPr/>
          <p:nvPr/>
        </p:nvGrpSpPr>
        <p:grpSpPr>
          <a:xfrm>
            <a:off x="166502" y="837861"/>
            <a:ext cx="11858993" cy="5599570"/>
            <a:chOff x="226989" y="1019594"/>
            <a:chExt cx="11858993" cy="5599570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226990" y="1019594"/>
              <a:ext cx="11858992" cy="1869384"/>
              <a:chOff x="226990" y="1019594"/>
              <a:chExt cx="11858992" cy="1869384"/>
            </a:xfrm>
          </p:grpSpPr>
          <p:grpSp>
            <p:nvGrpSpPr>
              <p:cNvPr id="91" name="Google Shape;91;p13"/>
              <p:cNvGrpSpPr/>
              <p:nvPr/>
            </p:nvGrpSpPr>
            <p:grpSpPr>
              <a:xfrm>
                <a:off x="1065952" y="1019594"/>
                <a:ext cx="10179368" cy="1126436"/>
                <a:chOff x="1065952" y="1019594"/>
                <a:chExt cx="10179368" cy="1126436"/>
              </a:xfrm>
            </p:grpSpPr>
            <p:sp>
              <p:nvSpPr>
                <p:cNvPr id="92" name="Google Shape;92;p13"/>
                <p:cNvSpPr/>
                <p:nvPr/>
              </p:nvSpPr>
              <p:spPr>
                <a:xfrm>
                  <a:off x="1065952" y="1019595"/>
                  <a:ext cx="1232452" cy="1126435"/>
                </a:xfrm>
                <a:prstGeom prst="ellipse">
                  <a:avLst/>
                </a:prstGeom>
                <a:solidFill>
                  <a:srgbClr val="0FBFB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Lexend Deca"/>
                      <a:ea typeface="Lexend Deca"/>
                      <a:cs typeface="Lexend Deca"/>
                      <a:sym typeface="Lexend Deca"/>
                    </a:rPr>
                    <a:t>R</a:t>
                  </a:r>
                  <a:endParaRPr sz="140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endParaRPr>
                </a:p>
              </p:txBody>
            </p:sp>
            <p:sp>
              <p:nvSpPr>
                <p:cNvPr id="93" name="Google Shape;93;p13"/>
                <p:cNvSpPr/>
                <p:nvPr/>
              </p:nvSpPr>
              <p:spPr>
                <a:xfrm>
                  <a:off x="7033395" y="1019594"/>
                  <a:ext cx="1232452" cy="1126435"/>
                </a:xfrm>
                <a:prstGeom prst="ellipse">
                  <a:avLst/>
                </a:prstGeom>
                <a:solidFill>
                  <a:srgbClr val="0FBFB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Lexend Deca"/>
                      <a:ea typeface="Lexend Deca"/>
                      <a:cs typeface="Lexend Deca"/>
                      <a:sym typeface="Lexend Deca"/>
                    </a:rPr>
                    <a:t>C</a:t>
                  </a:r>
                  <a:endParaRPr sz="140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endParaRPr>
                </a:p>
              </p:txBody>
            </p:sp>
            <p:sp>
              <p:nvSpPr>
                <p:cNvPr id="94" name="Google Shape;94;p13"/>
                <p:cNvSpPr/>
                <p:nvPr/>
              </p:nvSpPr>
              <p:spPr>
                <a:xfrm>
                  <a:off x="4053079" y="1019594"/>
                  <a:ext cx="1232452" cy="1126435"/>
                </a:xfrm>
                <a:prstGeom prst="ellipse">
                  <a:avLst/>
                </a:prstGeom>
                <a:solidFill>
                  <a:srgbClr val="FF5C3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Lexend Deca"/>
                      <a:ea typeface="Lexend Deca"/>
                      <a:cs typeface="Lexend Deca"/>
                      <a:sym typeface="Lexend Deca"/>
                    </a:rPr>
                    <a:t>A</a:t>
                  </a:r>
                  <a:endParaRPr sz="140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endParaRPr>
                </a:p>
              </p:txBody>
            </p:sp>
            <p:sp>
              <p:nvSpPr>
                <p:cNvPr id="95" name="Google Shape;95;p13"/>
                <p:cNvSpPr/>
                <p:nvPr/>
              </p:nvSpPr>
              <p:spPr>
                <a:xfrm>
                  <a:off x="10012868" y="1019594"/>
                  <a:ext cx="1232452" cy="1126435"/>
                </a:xfrm>
                <a:prstGeom prst="ellipse">
                  <a:avLst/>
                </a:prstGeom>
                <a:solidFill>
                  <a:srgbClr val="FF5C3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Lexend Deca"/>
                      <a:ea typeface="Lexend Deca"/>
                      <a:cs typeface="Lexend Deca"/>
                      <a:sym typeface="Lexend Deca"/>
                    </a:rPr>
                    <a:t>I</a:t>
                  </a:r>
                  <a:endParaRPr sz="1400" i="0" u="none" strike="noStrike" cap="non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endParaRPr>
                </a:p>
              </p:txBody>
            </p:sp>
          </p:grpSp>
          <p:sp>
            <p:nvSpPr>
              <p:cNvPr id="96" name="Google Shape;96;p13"/>
              <p:cNvSpPr/>
              <p:nvPr/>
            </p:nvSpPr>
            <p:spPr>
              <a:xfrm>
                <a:off x="226990" y="2146837"/>
                <a:ext cx="2913775" cy="742141"/>
              </a:xfrm>
              <a:prstGeom prst="rect">
                <a:avLst/>
              </a:prstGeom>
              <a:solidFill>
                <a:srgbClr val="0FBFBF"/>
              </a:solidFill>
              <a:ln w="28575" cap="flat" cmpd="sng">
                <a:solidFill>
                  <a:srgbClr val="0FBFB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 dirty="0" err="1">
                    <a:solidFill>
                      <a:schemeClr val="lt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R</a:t>
                </a:r>
                <a:r>
                  <a:rPr lang="fr-029" sz="1800" b="1" dirty="0" err="1">
                    <a:solidFill>
                      <a:schemeClr val="lt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esponsible</a:t>
                </a:r>
                <a:endParaRPr sz="1800" b="1" i="1" u="none" strike="noStrike" cap="none" dirty="0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3208729" y="2146836"/>
                <a:ext cx="2913775" cy="742141"/>
              </a:xfrm>
              <a:prstGeom prst="rect">
                <a:avLst/>
              </a:prstGeom>
              <a:solidFill>
                <a:srgbClr val="FF5C35"/>
              </a:solidFill>
              <a:ln w="28575" cap="flat" cmpd="sng">
                <a:solidFill>
                  <a:srgbClr val="FF5C3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>
                    <a:solidFill>
                      <a:schemeClr val="lt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Accountable</a:t>
                </a:r>
                <a:endParaRPr sz="1800" b="1" i="1" u="none" strike="noStrike" cap="none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6190468" y="2146836"/>
                <a:ext cx="2913775" cy="742141"/>
              </a:xfrm>
              <a:prstGeom prst="rect">
                <a:avLst/>
              </a:prstGeom>
              <a:solidFill>
                <a:srgbClr val="0FBFBF"/>
              </a:solidFill>
              <a:ln w="28575" cap="flat" cmpd="sng">
                <a:solidFill>
                  <a:srgbClr val="0FBFB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>
                    <a:solidFill>
                      <a:schemeClr val="lt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Consulted</a:t>
                </a:r>
                <a:endParaRPr sz="1800" i="0" u="none" strike="noStrike" cap="none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9172207" y="2146835"/>
                <a:ext cx="2913775" cy="742141"/>
              </a:xfrm>
              <a:prstGeom prst="rect">
                <a:avLst/>
              </a:prstGeom>
              <a:solidFill>
                <a:srgbClr val="FF5C35"/>
              </a:solidFill>
              <a:ln w="28575" cap="flat" cmpd="sng">
                <a:solidFill>
                  <a:srgbClr val="FF5C3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>
                    <a:solidFill>
                      <a:schemeClr val="lt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Informed</a:t>
                </a:r>
                <a:endParaRPr sz="1800" i="0" u="none" strike="noStrike" cap="none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  <p:sp>
          <p:nvSpPr>
            <p:cNvPr id="100" name="Google Shape;100;p13"/>
            <p:cNvSpPr/>
            <p:nvPr/>
          </p:nvSpPr>
          <p:spPr>
            <a:xfrm>
              <a:off x="9172207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5C35"/>
                </a:buClr>
                <a:buSzPts val="1400"/>
                <a:buFont typeface="Calibri"/>
                <a:buNone/>
              </a:pPr>
              <a:r>
                <a:rPr lang="fr-029" b="1">
                  <a:solidFill>
                    <a:srgbClr val="FF5C35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This person is: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400"/>
                <a:buFont typeface="Calibri"/>
                <a:buNone/>
              </a:pPr>
              <a:r>
                <a:rPr lang="fr-029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Informed regarding the progress of the task. They do not actively intervene in its completion. There may be more than one person who fulfills this role.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fr-029" b="1">
                  <a:solidFill>
                    <a:srgbClr val="FF5C35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Their mission: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Stay updated on the progress of the project or task.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3208730" y="2886092"/>
              <a:ext cx="2910464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5C35"/>
                </a:buClr>
                <a:buSzPts val="1400"/>
                <a:buFont typeface="Calibri"/>
                <a:buNone/>
              </a:pPr>
              <a:r>
                <a:rPr lang="fr-029" b="1">
                  <a:solidFill>
                    <a:srgbClr val="FF5C35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This person: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Approves and oversees the completion of the task. There is only one authority per task.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b="1">
                  <a:solidFill>
                    <a:srgbClr val="FF5C35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Their mission: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Ensure the task is executed properly.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226989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FBFB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FBFBF"/>
                </a:buClr>
                <a:buSzPts val="1400"/>
                <a:buFont typeface="Calibri"/>
                <a:buNone/>
              </a:pPr>
              <a:r>
                <a:rPr lang="fr-029" b="1">
                  <a:solidFill>
                    <a:srgbClr val="0FBFB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This person: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Executes the task and is responsible for completing it. There can be several people responsible for the same task.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b="1">
                  <a:solidFill>
                    <a:srgbClr val="0FBFB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Their mission: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Perform the delegated task.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6193779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FBFB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FBFBF"/>
                </a:buClr>
                <a:buSzPts val="1400"/>
                <a:buFont typeface="Calibri"/>
                <a:buNone/>
              </a:pPr>
              <a:r>
                <a:rPr lang="fr-029" b="1">
                  <a:solidFill>
                    <a:srgbClr val="0FBFB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This person is: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Consulted in the execution of the task. They advise and intervene before large decisions are made. There may be more than one individual consulting.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b="1">
                  <a:solidFill>
                    <a:srgbClr val="0FBFB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Their mission: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Contribute to the efficiency of the task through their advice and opinions.</a:t>
              </a: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i="0" u="none" strike="noStrike" cap="non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sp>
        <p:nvSpPr>
          <p:cNvPr id="104" name="Google Shape;104;p13"/>
          <p:cNvSpPr txBox="1"/>
          <p:nvPr/>
        </p:nvSpPr>
        <p:spPr>
          <a:xfrm>
            <a:off x="2563305" y="122438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029" sz="4000" b="1">
                <a:solidFill>
                  <a:srgbClr val="44546A"/>
                </a:solidFill>
                <a:latin typeface="Lexend Deca"/>
                <a:ea typeface="Lexend Deca"/>
                <a:cs typeface="Lexend Deca"/>
                <a:sym typeface="Lexend Deca"/>
              </a:rPr>
              <a:t>RACI Matrix</a:t>
            </a:r>
            <a:endParaRPr sz="1400" i="0" u="none" strike="noStrike" cap="none">
              <a:solidFill>
                <a:srgbClr val="44546A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5" name="Google Shape;10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1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Macintosh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Lexend Deca</vt:lpstr>
      <vt:lpstr>Arial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Amanda Kopen</cp:lastModifiedBy>
  <cp:revision>1</cp:revision>
  <dcterms:modified xsi:type="dcterms:W3CDTF">2022-11-17T00:07:19Z</dcterms:modified>
</cp:coreProperties>
</file>