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315200" cy="10058400"/>
  <p:notesSz cx="6858000" cy="9144000"/>
  <p:embeddedFontLst>
    <p:embeddedFont>
      <p:font typeface="Montserrat" panose="020B0604020202020204" charset="0"/>
      <p:regular r:id="rId16"/>
      <p:bold r:id="rId17"/>
    </p:embeddedFont>
    <p:embeddedFont>
      <p:font typeface="Oswald" panose="020B0604020202020204" charset="0"/>
      <p:regular r:id="rId18"/>
      <p:bold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jHG7zjuBfHQrGi+yDzYaEzmj9Q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642" y="834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797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429000" y="0"/>
            <a:ext cx="57900" cy="1005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3486780" y="0"/>
            <a:ext cx="3082500" cy="1005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275400" y="2745307"/>
            <a:ext cx="6764400" cy="419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275400" y="6943493"/>
            <a:ext cx="3928200" cy="11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 hasCustomPrompt="1"/>
          </p:nvPr>
        </p:nvSpPr>
        <p:spPr>
          <a:xfrm>
            <a:off x="249360" y="1955409"/>
            <a:ext cx="6816600" cy="4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249360" y="6313364"/>
            <a:ext cx="6816600" cy="25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3657600" y="-147"/>
            <a:ext cx="3657600" cy="10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4023740" y="8791200"/>
            <a:ext cx="374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212400" y="2115276"/>
            <a:ext cx="3236100" cy="3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212400" y="5712962"/>
            <a:ext cx="32361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3951600" y="1416213"/>
            <a:ext cx="3069600" cy="7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249360" y="2413302"/>
            <a:ext cx="68166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 rot="5400000">
            <a:off x="3615870" y="3910550"/>
            <a:ext cx="83400" cy="676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75400" y="2745307"/>
            <a:ext cx="6764400" cy="419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249360" y="2413253"/>
            <a:ext cx="31998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3865920" y="2413253"/>
            <a:ext cx="31998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92200" y="1029307"/>
            <a:ext cx="4494900" cy="79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249360" y="2413302"/>
            <a:ext cx="68166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275400" y="7095900"/>
            <a:ext cx="3153600" cy="112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latin typeface="Avenir"/>
                <a:ea typeface="Avenir"/>
                <a:cs typeface="Avenir"/>
                <a:sym typeface="Avenir"/>
              </a:rPr>
              <a:t>Agence publicitaire </a:t>
            </a:r>
            <a:r>
              <a:rPr lang="fr-FR" dirty="0" err="1">
                <a:latin typeface="Avenir"/>
                <a:ea typeface="Avenir"/>
                <a:cs typeface="Avenir"/>
                <a:sym typeface="Avenir"/>
              </a:rPr>
              <a:t>XYZ</a:t>
            </a:r>
            <a:endParaRPr lang="fr-FR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50" y="185175"/>
            <a:ext cx="3181450" cy="12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366300" y="2828597"/>
            <a:ext cx="6582600" cy="440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 i="0" u="none" strike="noStrike" cap="non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Offre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 i="0" u="none" strike="noStrike" cap="none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publicitaire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6798399" y="9614263"/>
            <a:ext cx="438900" cy="42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533400" y="1267156"/>
            <a:ext cx="5501640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5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« </a:t>
            </a:r>
            <a:r>
              <a:rPr lang="fr-FR" sz="5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En travaillant avec </a:t>
            </a:r>
            <a:r>
              <a:rPr lang="fr-FR" sz="54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(Agence publicitaire),</a:t>
            </a:r>
            <a:br>
              <a:rPr lang="fr-FR" sz="54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fr-FR" sz="54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j'ai pu étendre </a:t>
            </a:r>
            <a:r>
              <a:rPr lang="fr-FR" sz="5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 45 % ma base de clients et d’audience </a:t>
            </a:r>
            <a:r>
              <a:rPr lang="fr-FR" sz="54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! 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/>
          <p:nvPr/>
        </p:nvSpPr>
        <p:spPr>
          <a:xfrm>
            <a:off x="0" y="5029200"/>
            <a:ext cx="7315200" cy="5029200"/>
          </a:xfrm>
          <a:prstGeom prst="rect">
            <a:avLst/>
          </a:prstGeom>
          <a:solidFill>
            <a:srgbClr val="CBD7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xfrm>
            <a:off x="249360" y="687389"/>
            <a:ext cx="681660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Honoraires mensuels</a:t>
            </a:r>
          </a:p>
        </p:txBody>
      </p:sp>
      <p:sp>
        <p:nvSpPr>
          <p:cNvPr id="150" name="Google Shape;150;p11"/>
          <p:cNvSpPr txBox="1">
            <a:spLocks noGrp="1"/>
          </p:cNvSpPr>
          <p:nvPr>
            <p:ph type="sldNum" idx="12"/>
          </p:nvPr>
        </p:nvSpPr>
        <p:spPr>
          <a:xfrm>
            <a:off x="6798399" y="9522823"/>
            <a:ext cx="438900" cy="54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11</a:t>
            </a:fld>
            <a:endParaRPr lang="en" dirty="0">
              <a:solidFill>
                <a:schemeClr val="dk2"/>
              </a:solidFill>
            </a:endParaRP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270000" y="1465214"/>
            <a:ext cx="6816600" cy="688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Nous demandons une avance de 6 mois couvrant : 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phase d’exploration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stratégie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production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 conseil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L’assistance à l’implémentation </a:t>
            </a:r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○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 </a:t>
            </a:r>
            <a:r>
              <a:rPr lang="fr-FR" sz="23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reporting</a:t>
            </a:r>
            <a:endParaRPr lang="fr-FR" sz="23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3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Total des frais mensuels : 3 000 €. Total de l’avance demandée : 18 000 €.</a:t>
            </a: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3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fr-FR" sz="23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facturation trimestrielle donne lieu à des frais de service de 3,5 %.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249360" y="778830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Étapes suivantes</a:t>
            </a:r>
          </a:p>
        </p:txBody>
      </p:sp>
      <p:sp>
        <p:nvSpPr>
          <p:cNvPr id="157" name="Google Shape;157;p12"/>
          <p:cNvSpPr txBox="1">
            <a:spLocks noGrp="1"/>
          </p:cNvSpPr>
          <p:nvPr>
            <p:ph type="sldNum" idx="12"/>
          </p:nvPr>
        </p:nvSpPr>
        <p:spPr>
          <a:xfrm>
            <a:off x="6798399" y="9483634"/>
            <a:ext cx="438900" cy="54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12</a:t>
            </a:fld>
            <a:endParaRPr lang="en" dirty="0">
              <a:solidFill>
                <a:schemeClr val="dk2"/>
              </a:solidFill>
            </a:endParaRPr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56937" y="1806170"/>
            <a:ext cx="68166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L’entreprise</a:t>
            </a:r>
            <a:r>
              <a:rPr lang="fr-FR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accepte de rémunérer l’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Agence publicitaire pour les services convenus</a:t>
            </a:r>
            <a:r>
              <a:rPr lang="fr-FR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Les conditions peuvent être modifiées sous réserve d'un accord mutuel et à la discrétion des parties.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Lorem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ipsum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amet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consectetur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adipiscing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elit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sed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do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eiusmod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tempor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incididunt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ut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labore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et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dolore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magna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aliqua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Ut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enim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ad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minim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veniam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ullamco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laboris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nisi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ut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aliquip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ex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ea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commodo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consequat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Duis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aute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irure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in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reprehenderit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in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voluptate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velit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esse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cillum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dolore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eu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fugiat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nulla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pariatur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Excepteur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sint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occaecat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cupidatat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non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proident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sunt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in culpa qui officia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deserunt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mollit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anim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id est </a:t>
            </a:r>
            <a:r>
              <a:rPr lang="fr-FR" sz="2000" i="1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laborum</a:t>
            </a:r>
            <a:r>
              <a:rPr lang="fr-FR" sz="2000" i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-FR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Signature				Signature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-FR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(Client)					(Agence)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0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6000"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164" name="Google Shape;164;p13"/>
          <p:cNvSpPr txBox="1"/>
          <p:nvPr/>
        </p:nvSpPr>
        <p:spPr>
          <a:xfrm>
            <a:off x="839050" y="6324600"/>
            <a:ext cx="56370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Lançons-nous.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3657600" y="0"/>
            <a:ext cx="3657600" cy="3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Services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fournis</a:t>
            </a: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6798399" y="9169129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3657600" y="3673875"/>
            <a:ext cx="3657600" cy="6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 sz="25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Exploration/Étude de marché</a:t>
            </a:r>
          </a:p>
          <a:p>
            <a:pPr marL="45720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</a:pPr>
            <a:r>
              <a:rPr lang="fr-FR" sz="2500" dirty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Conseil et design</a:t>
            </a:r>
          </a:p>
          <a:p>
            <a:pPr marL="45720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</a:pPr>
            <a:r>
              <a:rPr lang="fr-FR" sz="25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rPr>
              <a:t>Stratégies online/offline</a:t>
            </a:r>
          </a:p>
          <a:p>
            <a:pPr marL="45720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100"/>
              <a:buNone/>
            </a:pPr>
            <a:r>
              <a:rPr lang="fr-FR" sz="2500" dirty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Implémentation et </a:t>
            </a:r>
            <a:r>
              <a:rPr lang="fr-FR" sz="2500" dirty="0" err="1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reporting</a:t>
            </a:r>
            <a:r>
              <a:rPr lang="fr-FR" sz="2500" dirty="0">
                <a:solidFill>
                  <a:schemeClr val="accent4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0" y="5029200"/>
            <a:ext cx="7315200" cy="5029200"/>
          </a:xfrm>
          <a:prstGeom prst="rect">
            <a:avLst/>
          </a:prstGeom>
          <a:solidFill>
            <a:srgbClr val="CBD7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228610" y="304800"/>
            <a:ext cx="6816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>
                <a:solidFill>
                  <a:srgbClr val="33475B"/>
                </a:solidFill>
                <a:highlight>
                  <a:srgbClr val="CBD7E3"/>
                </a:highlight>
                <a:latin typeface="Avenir"/>
                <a:ea typeface="Avenir"/>
                <a:cs typeface="Avenir"/>
                <a:sym typeface="Avenir"/>
              </a:rPr>
              <a:t>Phase d'exploration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228600" y="1265100"/>
            <a:ext cx="68166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u="sng" dirty="0">
                <a:latin typeface="Avenir"/>
                <a:ea typeface="Avenir"/>
                <a:cs typeface="Avenir"/>
                <a:sym typeface="Avenir"/>
              </a:rPr>
              <a:t>Évaluation de la situation dans le secteur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latin typeface="Avenir"/>
                <a:ea typeface="Avenir"/>
                <a:cs typeface="Avenir"/>
                <a:sym typeface="Avenir"/>
              </a:rPr>
              <a:t>Bref tour d'horizon des meilleures pratiques dans le secteur et des lacunes en matière de services, avec analyse démographique du marché</a:t>
            </a: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u="sng" dirty="0">
                <a:latin typeface="Avenir"/>
                <a:ea typeface="Avenir"/>
                <a:cs typeface="Avenir"/>
                <a:sym typeface="Avenir"/>
              </a:rPr>
              <a:t>Étude de la concurrence et des opportunités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latin typeface="Avenir"/>
                <a:ea typeface="Avenir"/>
                <a:cs typeface="Avenir"/>
                <a:sym typeface="Avenir"/>
              </a:rPr>
              <a:t>Analyse </a:t>
            </a:r>
            <a:r>
              <a:rPr lang="fr-FR" sz="1900" i="1" dirty="0" err="1">
                <a:latin typeface="Avenir"/>
                <a:ea typeface="Avenir"/>
                <a:cs typeface="Avenir"/>
                <a:sym typeface="Avenir"/>
              </a:rPr>
              <a:t>SWOT</a:t>
            </a:r>
            <a:r>
              <a:rPr lang="fr-FR" sz="1900" i="1" dirty="0">
                <a:latin typeface="Avenir"/>
                <a:ea typeface="Avenir"/>
                <a:cs typeface="Avenir"/>
                <a:sym typeface="Avenir"/>
              </a:rPr>
              <a:t> interne et externe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latin typeface="Avenir"/>
                <a:ea typeface="Avenir"/>
                <a:cs typeface="Avenir"/>
                <a:sym typeface="Avenir"/>
              </a:rPr>
              <a:t>(forces, faiblesses, opportunités, menaces)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dirty="0">
                <a:latin typeface="Avenir"/>
                <a:ea typeface="Avenir"/>
                <a:cs typeface="Avenir"/>
                <a:sym typeface="Avenir"/>
              </a:rPr>
              <a:t>Durée estimée : de 3 à 5 semaines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9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6796790" y="9537700"/>
            <a:ext cx="4389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 lang="en"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81000" y="5284800"/>
            <a:ext cx="6816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>
                <a:solidFill>
                  <a:srgbClr val="33475B"/>
                </a:solidFill>
                <a:highlight>
                  <a:srgbClr val="F5F8FA"/>
                </a:highlight>
                <a:latin typeface="Avenir"/>
                <a:ea typeface="Avenir"/>
                <a:cs typeface="Avenir"/>
                <a:sym typeface="Avenir"/>
              </a:rPr>
              <a:t>Phase de conseil et design</a:t>
            </a:r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346190" y="6218100"/>
            <a:ext cx="6816600" cy="3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Revue des recommandations actuelles en matière de </a:t>
            </a:r>
            <a:r>
              <a:rPr lang="fr-FR" sz="1900" u="sng" dirty="0" err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branding</a:t>
            </a: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et de design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Examen de cohérence des logos, des cartes de visite et du style du site web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u="sng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Tour d'horizon des objectifs (à long et à court terme)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Chronologie pour le </a:t>
            </a:r>
            <a:r>
              <a:rPr lang="fr-FR" sz="1900" i="1" dirty="0" err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branding</a:t>
            </a: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et la publicité, avec croissance de la base d'audiences, stratégies de revenus et mots-clés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						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Durée estimée : de 5 à 8 semaines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0" y="0"/>
            <a:ext cx="7315200" cy="5029200"/>
          </a:xfrm>
          <a:prstGeom prst="rect">
            <a:avLst/>
          </a:prstGeom>
          <a:solidFill>
            <a:srgbClr val="CBD7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115035" y="213359"/>
            <a:ext cx="7086591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2400" dirty="0">
                <a:highlight>
                  <a:srgbClr val="F5F8FA"/>
                </a:highlight>
                <a:latin typeface="Avenir"/>
                <a:ea typeface="Avenir"/>
                <a:cs typeface="Avenir"/>
                <a:sym typeface="Avenir"/>
              </a:rPr>
              <a:t>Phase des stratégies pour les médias online/offline</a:t>
            </a:r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228600" y="872159"/>
            <a:ext cx="6858000" cy="413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Stratégie personnalisée concernant les réseaux sociaux et le </a:t>
            </a:r>
            <a:r>
              <a:rPr lang="fr-FR" sz="1900" u="sng" dirty="0" err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reach</a:t>
            </a: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internet</a:t>
            </a:r>
          </a:p>
          <a:p>
            <a:pPr marL="0" lvl="0" indent="0">
              <a:buNone/>
            </a:pP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Stratégies programmées visant à renforcer la présence en ligne, le </a:t>
            </a:r>
            <a:r>
              <a:rPr lang="fr-FR" sz="1900" i="1" dirty="0" err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reach</a:t>
            </a: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, l'engagement et les impressions afin de promouvoir l’entreprise</a:t>
            </a: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>
              <a:buNone/>
            </a:pP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Stratégie personnalisée pour le marketing/la communication en </a:t>
            </a:r>
            <a:r>
              <a:rPr lang="fr-FR" sz="1900" u="sng" dirty="0" err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Print</a:t>
            </a:r>
            <a:r>
              <a:rPr lang="fr-FR" sz="1900" u="sng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et Digital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Personnalisation du papier à en-tête, du </a:t>
            </a:r>
            <a:r>
              <a:rPr lang="fr-FR" sz="1900" i="1" dirty="0" err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branding</a:t>
            </a:r>
            <a:r>
              <a:rPr lang="fr-FR" sz="1900" i="1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 pour les publicités imprimées et en ligne, les cartes de visite et les supports de rendez-vous en vis-à-vis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Durée estimée : de 3 à 5 semaines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sldNum" idx="12"/>
          </p:nvPr>
        </p:nvSpPr>
        <p:spPr>
          <a:xfrm>
            <a:off x="6798399" y="9535886"/>
            <a:ext cx="438900" cy="54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333127" y="5334000"/>
            <a:ext cx="6818788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sz="2400" dirty="0">
                <a:solidFill>
                  <a:srgbClr val="33475B"/>
                </a:solidFill>
                <a:highlight>
                  <a:srgbClr val="CBD7E3"/>
                </a:highlight>
                <a:latin typeface="Avenir"/>
                <a:ea typeface="Avenir"/>
                <a:cs typeface="Avenir"/>
                <a:sym typeface="Avenir"/>
              </a:rPr>
              <a:t>Phase d’implémentation et de </a:t>
            </a:r>
            <a:r>
              <a:rPr lang="fr-FR" sz="2400" dirty="0" err="1">
                <a:solidFill>
                  <a:srgbClr val="33475B"/>
                </a:solidFill>
                <a:highlight>
                  <a:srgbClr val="CBD7E3"/>
                </a:highlight>
                <a:latin typeface="Avenir"/>
                <a:ea typeface="Avenir"/>
                <a:cs typeface="Avenir"/>
                <a:sym typeface="Avenir"/>
              </a:rPr>
              <a:t>reporting</a:t>
            </a:r>
            <a:endParaRPr lang="fr-FR" sz="2400" dirty="0">
              <a:solidFill>
                <a:srgbClr val="33475B"/>
              </a:solidFill>
              <a:highlight>
                <a:srgbClr val="CBD7E3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254749" y="6054633"/>
            <a:ext cx="6816600" cy="388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u="sng" dirty="0">
                <a:latin typeface="Avenir"/>
                <a:ea typeface="Avenir"/>
                <a:cs typeface="Avenir"/>
                <a:sym typeface="Avenir"/>
              </a:rPr>
              <a:t>Déploiement de la stratégie </a:t>
            </a:r>
          </a:p>
          <a:p>
            <a:pPr marL="0" lvl="0" indent="0">
              <a:buNone/>
            </a:pPr>
            <a:r>
              <a:rPr lang="fr-FR" sz="1900" i="1" dirty="0">
                <a:latin typeface="Avenir"/>
                <a:ea typeface="Avenir"/>
                <a:cs typeface="Avenir"/>
                <a:sym typeface="Avenir"/>
              </a:rPr>
              <a:t>Conseil et assistance lors de l’implémentation de la stratégie pour le développement de la publicité digitale et sur les réseaux sociaux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u="sng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u="sng" dirty="0">
                <a:latin typeface="Avenir"/>
                <a:ea typeface="Avenir"/>
                <a:cs typeface="Avenir"/>
                <a:sym typeface="Avenir"/>
              </a:rPr>
              <a:t>Analyse d'impact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i="1" dirty="0">
                <a:latin typeface="Avenir"/>
                <a:ea typeface="Avenir"/>
                <a:cs typeface="Avenir"/>
                <a:sym typeface="Avenir"/>
              </a:rPr>
              <a:t>Rapports bihebdomadaires sur le trafic vers le contenu du site, l'augmentation du chiffre d’affaires et le trafic social/organique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i="1" u="sng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900" dirty="0">
                <a:latin typeface="Avenir"/>
                <a:ea typeface="Avenir"/>
                <a:cs typeface="Avenir"/>
                <a:sym typeface="Avenir"/>
              </a:rPr>
              <a:t>Durée estimée : de 12 à 15 semaines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i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sldNum" idx="12"/>
          </p:nvPr>
        </p:nvSpPr>
        <p:spPr>
          <a:xfrm>
            <a:off x="6798399" y="9509760"/>
            <a:ext cx="438900" cy="53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 lang="en" dirty="0">
              <a:solidFill>
                <a:schemeClr val="lt1"/>
              </a:solidFill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921" y="2743200"/>
            <a:ext cx="6266942" cy="41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527921" y="988914"/>
            <a:ext cx="628354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0" i="0" u="none" strike="noStrike" cap="none" dirty="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POURQUOI NOUS CHOISIR 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249360" y="391296"/>
            <a:ext cx="6691740" cy="79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Notre équipe</a:t>
            </a:r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673311" y="3577940"/>
            <a:ext cx="3145090" cy="57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r-FR" sz="2100" b="1" dirty="0">
                <a:latin typeface="Avenir"/>
                <a:ea typeface="Avenir"/>
                <a:cs typeface="Avenir"/>
                <a:sym typeface="Avenir"/>
              </a:rPr>
              <a:t>Pierre Untel, fondateur</a:t>
            </a:r>
          </a:p>
        </p:txBody>
      </p:sp>
      <p:sp>
        <p:nvSpPr>
          <p:cNvPr id="102" name="Google Shape;102;p6"/>
          <p:cNvSpPr txBox="1">
            <a:spLocks noGrp="1"/>
          </p:cNvSpPr>
          <p:nvPr>
            <p:ph type="sldNum" idx="12"/>
          </p:nvPr>
        </p:nvSpPr>
        <p:spPr>
          <a:xfrm>
            <a:off x="6941099" y="9444446"/>
            <a:ext cx="296199" cy="57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 lang="en" dirty="0"/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072" y="4358636"/>
            <a:ext cx="2211728" cy="337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5066" y="4358410"/>
            <a:ext cx="2226787" cy="337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1330510"/>
            <a:ext cx="3132600" cy="2124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443346" y="7746618"/>
            <a:ext cx="2770909" cy="7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r-FR" sz="1900" b="1" dirty="0">
                <a:latin typeface="Avenir"/>
                <a:ea typeface="Avenir"/>
                <a:cs typeface="Avenir"/>
                <a:sym typeface="Avenir"/>
              </a:rPr>
              <a:t>Marie Unetelle, responsable design</a:t>
            </a:r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038600" y="7746618"/>
            <a:ext cx="2902500" cy="7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fr-FR" sz="1900" b="1" dirty="0">
                <a:latin typeface="Avenir"/>
                <a:ea typeface="Avenir"/>
                <a:cs typeface="Avenir"/>
                <a:sym typeface="Avenir"/>
              </a:rPr>
              <a:t>Marc Untel, responsable stratégie </a:t>
            </a:r>
          </a:p>
        </p:txBody>
      </p:sp>
      <p:sp>
        <p:nvSpPr>
          <p:cNvPr id="108" name="Google Shape;108;p6"/>
          <p:cNvSpPr txBox="1"/>
          <p:nvPr/>
        </p:nvSpPr>
        <p:spPr>
          <a:xfrm>
            <a:off x="4191000" y="1312814"/>
            <a:ext cx="2362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Lorem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ipsum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sit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amet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consectetur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adipiscing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elit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do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eiusmod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tempor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incididunt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labore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dolore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magna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aliqua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Ut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enim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ad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minim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veniam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exercitationa</a:t>
            </a:r>
            <a:endParaRPr lang="fr-FR" sz="1450" b="0" i="1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685800" y="8534400"/>
            <a:ext cx="2362200" cy="127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Lincididunt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labore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dolore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magna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aliqua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Ut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enim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ad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minim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veniam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exercitationa</a:t>
            </a:r>
            <a:endParaRPr lang="fr-FR" sz="1450" b="0" i="1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4343400" y="8534400"/>
            <a:ext cx="2362200" cy="127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Lincididunt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ut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labore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et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dolore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magna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aliqua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Ut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enim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ad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minim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veniam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quis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nostrud</a:t>
            </a:r>
            <a:r>
              <a:rPr lang="fr-FR" sz="145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fr-FR" sz="1450" b="0" i="1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exercitationa</a:t>
            </a:r>
            <a:endParaRPr lang="fr-FR" sz="1450" b="0" i="1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sldNum" idx="12"/>
          </p:nvPr>
        </p:nvSpPr>
        <p:spPr>
          <a:xfrm>
            <a:off x="6798399" y="9273633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552995" y="438407"/>
            <a:ext cx="5586548" cy="840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« Suite à ma collaboration avec </a:t>
            </a:r>
            <a:r>
              <a:rPr lang="fr-FR" sz="54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(Agence publicitaire)</a:t>
            </a:r>
            <a:r>
              <a:rPr lang="fr-FR" sz="5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j'ai constaté </a:t>
            </a:r>
            <a:r>
              <a:rPr lang="fr-FR" sz="5400" b="0" i="1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une hausse de 30 %</a:t>
            </a:r>
            <a:r>
              <a:rPr lang="fr-FR" sz="54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de mon chiffre d’affaires sur le trimestre suivant ! 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249360" y="582885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Notre approche</a:t>
            </a:r>
          </a:p>
        </p:txBody>
      </p:sp>
      <p:sp>
        <p:nvSpPr>
          <p:cNvPr id="122" name="Google Shape;122;p8"/>
          <p:cNvSpPr txBox="1">
            <a:spLocks noGrp="1"/>
          </p:cNvSpPr>
          <p:nvPr>
            <p:ph type="sldNum" idx="12"/>
          </p:nvPr>
        </p:nvSpPr>
        <p:spPr>
          <a:xfrm>
            <a:off x="6811462" y="9509760"/>
            <a:ext cx="438900" cy="52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8</a:t>
            </a:fld>
            <a:endParaRPr lang="en" dirty="0">
              <a:solidFill>
                <a:schemeClr val="dk2"/>
              </a:solidFill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0" y="4572000"/>
            <a:ext cx="7315200" cy="762000"/>
          </a:xfrm>
          <a:prstGeom prst="rect">
            <a:avLst/>
          </a:prstGeom>
          <a:solidFill>
            <a:srgbClr val="48A5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-FR" sz="36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Réseau étendu </a:t>
            </a:r>
          </a:p>
        </p:txBody>
      </p:sp>
      <p:sp>
        <p:nvSpPr>
          <p:cNvPr id="124" name="Google Shape;124;p8"/>
          <p:cNvSpPr/>
          <p:nvPr/>
        </p:nvSpPr>
        <p:spPr>
          <a:xfrm>
            <a:off x="0" y="3276600"/>
            <a:ext cx="7315200" cy="762000"/>
          </a:xfrm>
          <a:prstGeom prst="rect">
            <a:avLst/>
          </a:prstGeom>
          <a:solidFill>
            <a:srgbClr val="48A5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4400"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Approche </a:t>
            </a:r>
            <a:r>
              <a:rPr lang="fr-FR" sz="4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centrée sur le client</a:t>
            </a:r>
            <a:endParaRPr lang="fr-FR" sz="4000" b="0" i="0" u="none" strike="noStrike" cap="none" dirty="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0" y="6019800"/>
            <a:ext cx="7315200" cy="762000"/>
          </a:xfrm>
          <a:prstGeom prst="rect">
            <a:avLst/>
          </a:prstGeom>
          <a:solidFill>
            <a:srgbClr val="48A5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-FR" sz="35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Conseillers et designers polyvalents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3886200" y="2057400"/>
            <a:ext cx="3236100" cy="3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-FR" dirty="0">
                <a:solidFill>
                  <a:srgbClr val="F5F8FA"/>
                </a:solidFill>
                <a:latin typeface="Avenir"/>
                <a:ea typeface="Avenir"/>
                <a:cs typeface="Avenir"/>
                <a:sym typeface="Avenir"/>
              </a:rPr>
              <a:t>Notre expérience</a:t>
            </a:r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6798399" y="9548948"/>
            <a:ext cx="438900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3886200" y="5655086"/>
            <a:ext cx="3236100" cy="26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FR"/>
              <a:t>Témoignages clients</a:t>
            </a:r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0" y="2247970"/>
            <a:ext cx="2760639" cy="1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15320"/>
          <a:stretch/>
        </p:blipFill>
        <p:spPr>
          <a:xfrm>
            <a:off x="-198942" y="354401"/>
            <a:ext cx="2650136" cy="161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5">
            <a:alphaModFix/>
          </a:blip>
          <a:srcRect b="20476"/>
          <a:stretch/>
        </p:blipFill>
        <p:spPr>
          <a:xfrm>
            <a:off x="175193" y="7810430"/>
            <a:ext cx="2214437" cy="19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7" y="3770270"/>
            <a:ext cx="2381353" cy="238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6399" y="5890962"/>
            <a:ext cx="1740601" cy="202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33475B"/>
      </a:dk1>
      <a:lt1>
        <a:srgbClr val="7C98B6"/>
      </a:lt1>
      <a:dk2>
        <a:srgbClr val="33475B"/>
      </a:dk2>
      <a:lt2>
        <a:srgbClr val="D9D9D9"/>
      </a:lt2>
      <a:accent1>
        <a:srgbClr val="00BDA5"/>
      </a:accent1>
      <a:accent2>
        <a:srgbClr val="6A78D1"/>
      </a:accent2>
      <a:accent3>
        <a:srgbClr val="F2547D"/>
      </a:accent3>
      <a:accent4>
        <a:srgbClr val="F2545B"/>
      </a:accent4>
      <a:accent5>
        <a:srgbClr val="FF8F59"/>
      </a:accent5>
      <a:accent6>
        <a:srgbClr val="F5C26B"/>
      </a:accent6>
      <a:hlink>
        <a:srgbClr val="00A4BD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518</Words>
  <Application>Microsoft Office PowerPoint</Application>
  <PresentationFormat>Personnalisé</PresentationFormat>
  <Paragraphs>93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Oswald</vt:lpstr>
      <vt:lpstr>Avenir</vt:lpstr>
      <vt:lpstr>Playfair Display</vt:lpstr>
      <vt:lpstr>Arial</vt:lpstr>
      <vt:lpstr>Montserrat</vt:lpstr>
      <vt:lpstr>Pop</vt:lpstr>
      <vt:lpstr>Présentation PowerPoint</vt:lpstr>
      <vt:lpstr>Services  fournis</vt:lpstr>
      <vt:lpstr>Phase d'exploration</vt:lpstr>
      <vt:lpstr>Phase des stratégies pour les médias online/offline</vt:lpstr>
      <vt:lpstr>Présentation PowerPoint</vt:lpstr>
      <vt:lpstr>Notre équipe</vt:lpstr>
      <vt:lpstr>Présentation PowerPoint</vt:lpstr>
      <vt:lpstr>Notre approche</vt:lpstr>
      <vt:lpstr>Notre expérience</vt:lpstr>
      <vt:lpstr>Présentation PowerPoint</vt:lpstr>
      <vt:lpstr>Honoraires mensuels</vt:lpstr>
      <vt:lpstr>Étapes suivantes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 Gavriloff</dc:creator>
  <cp:lastModifiedBy>Justine Gavriloff</cp:lastModifiedBy>
  <cp:revision>22</cp:revision>
  <dcterms:modified xsi:type="dcterms:W3CDTF">2020-03-11T16:10:25Z</dcterms:modified>
</cp:coreProperties>
</file>