
<file path=[Content_Types].xml><?xml version="1.0" encoding="utf-8"?>
<Types xmlns="http://schemas.openxmlformats.org/package/2006/content-types">
  <Default ContentType="application/vnd.openxmlformats-officedocument.spreadsheetml.sheet" Extension="xlsx"/>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5.xml"/>
  <Override ContentType="application/vnd.ms-office.chartcolorstyle+xml" PartName="/ppt/charts/colors6.xml"/>
  <Override ContentType="application/vnd.ms-office.chartcolorstyle+xml" PartName="/ppt/charts/colors4.xml"/>
  <Override ContentType="application/vnd.ms-office.chartcolorstyle+xml" PartName="/ppt/charts/colors1.xml"/>
  <Override ContentType="application/vnd.ms-office.chartcolorstyle+xml" PartName="/ppt/charts/colors2.xml"/>
  <Override ContentType="application/vnd.ms-office.chartcolorstyle+xml" PartName="/ppt/charts/colors3.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3.xml"/>
  <Override ContentType="application/vnd.openxmlformats-officedocument.drawingml.chart+xml" PartName="/ppt/charts/chart2.xml"/>
  <Override ContentType="application/vnd.openxmlformats-officedocument.drawingml.chart+xml" PartName="/ppt/charts/chart5.xml"/>
  <Override ContentType="application/vnd.openxmlformats-officedocument.drawingml.chart+xml" PartName="/ppt/charts/chart4.xml"/>
  <Override ContentType="application/vnd.openxmlformats-officedocument.drawingml.chart+xml" PartName="/ppt/charts/chart6.xml"/>
  <Override ContentType="application/vnd.openxmlformats-officedocument.drawingml.chart+xml" PartName="/ppt/charts/chart1.xml"/>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ms-office.chartstyle+xml" PartName="/ppt/charts/style3.xml"/>
  <Override ContentType="application/vnd.ms-office.chartstyle+xml" PartName="/ppt/charts/style4.xml"/>
  <Override ContentType="application/vnd.ms-office.chartstyle+xml" PartName="/ppt/charts/style5.xml"/>
  <Override ContentType="application/vnd.ms-office.chartstyle+xml" PartName="/ppt/charts/style1.xml"/>
  <Override ContentType="application/vnd.ms-office.chartstyle+xml" PartName="/ppt/charts/style6.xml"/>
  <Override ContentType="application/vnd.ms-office.chartstyle+xml" PartName="/ppt/charts/style2.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Lst>
  <p:sldSz cy="6858000" cx="12192000"/>
  <p:notesSz cx="6858000" cy="9144000"/>
  <p:embeddedFontLst>
    <p:embeddedFont>
      <p:font typeface="Helvetica Neue"/>
      <p:regular r:id="rId15"/>
      <p:bold r:id="rId16"/>
      <p:italic r:id="rId17"/>
      <p:boldItalic r:id="rId1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19" roundtripDataSignature="AMtx7mgXGssoWuXnxELs4+oB3cNLYuMef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font" Target="fonts/HelveticaNeue-regular.fntdata"/><Relationship Id="rId14" Type="http://schemas.openxmlformats.org/officeDocument/2006/relationships/slide" Target="slides/slide10.xml"/><Relationship Id="rId17" Type="http://schemas.openxmlformats.org/officeDocument/2006/relationships/font" Target="fonts/HelveticaNeue-italic.fntdata"/><Relationship Id="rId16" Type="http://schemas.openxmlformats.org/officeDocument/2006/relationships/font" Target="fonts/HelveticaNeue-bold.fntdata"/><Relationship Id="rId5" Type="http://schemas.openxmlformats.org/officeDocument/2006/relationships/slide" Target="slides/slide1.xml"/><Relationship Id="rId19" Type="http://customschemas.google.com/relationships/presentationmetadata" Target="metadata"/><Relationship Id="rId6" Type="http://schemas.openxmlformats.org/officeDocument/2006/relationships/slide" Target="slides/slide2.xml"/><Relationship Id="rId18" Type="http://schemas.openxmlformats.org/officeDocument/2006/relationships/font" Target="fonts/HelveticaNeue-boldItalic.fntdata"/><Relationship Id="rId7" Type="http://schemas.openxmlformats.org/officeDocument/2006/relationships/slide" Target="slides/slide3.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s>
</file>

<file path=ppt/charts/_rels/chart5.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s>
</file>

<file path=ppt/charts/_rels/chart6.xml.rels><?xml version="1.0" encoding="UTF-8" standalone="yes"?><Relationships xmlns="http://schemas.openxmlformats.org/package/2006/relationships"><Relationship Id="rId1" Type="http://schemas.microsoft.com/office/2011/relationships/chartStyle" Target="style6.xml"/><Relationship Id="rId2" Type="http://schemas.microsoft.com/office/2011/relationships/chartColorStyle" Target="colors6.xml"/><Relationship Id="rId3" Type="http://schemas.openxmlformats.org/officeDocument/2006/relationships/package" Target="../embeddings/Microsoft_Excel_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Feuil1!$B$1</c:f>
              <c:strCache>
                <c:ptCount val="1"/>
                <c:pt idx="0">
                  <c:v>Flux 1</c:v>
                </c:pt>
              </c:strCache>
            </c:strRef>
          </c:tx>
          <c:spPr>
            <a:solidFill>
              <a:schemeClr val="accent1"/>
            </a:solidFill>
            <a:ln>
              <a:noFill/>
            </a:ln>
            <a:effectLst/>
          </c:spPr>
          <c:invertIfNegative val="0"/>
          <c:cat>
            <c:numRef>
              <c:f>Feuil1!$A$2:$A$3</c:f>
              <c:numCache>
                <c:formatCode>General</c:formatCode>
                <c:ptCount val="2"/>
                <c:pt idx="0">
                  <c:v>2021</c:v>
                </c:pt>
                <c:pt idx="1">
                  <c:v>2024</c:v>
                </c:pt>
              </c:numCache>
            </c:numRef>
          </c:cat>
          <c:val>
            <c:numRef>
              <c:f>Feuil1!$B$2:$B$3</c:f>
              <c:numCache>
                <c:formatCode>General</c:formatCode>
                <c:ptCount val="2"/>
                <c:pt idx="0">
                  <c:v>0.14000000000000001</c:v>
                </c:pt>
                <c:pt idx="1">
                  <c:v>0.4</c:v>
                </c:pt>
              </c:numCache>
            </c:numRef>
          </c:val>
          <c:extLst>
            <c:ext xmlns:c16="http://schemas.microsoft.com/office/drawing/2014/chart" uri="{C3380CC4-5D6E-409C-BE32-E72D297353CC}">
              <c16:uniqueId val="{00000000-9C72-48D8-BD4D-CB9446038E74}"/>
            </c:ext>
          </c:extLst>
        </c:ser>
        <c:ser>
          <c:idx val="1"/>
          <c:order val="1"/>
          <c:tx>
            <c:strRef>
              <c:f>Feuil1!$C$1</c:f>
              <c:strCache>
                <c:ptCount val="1"/>
                <c:pt idx="0">
                  <c:v>Flux 2</c:v>
                </c:pt>
              </c:strCache>
            </c:strRef>
          </c:tx>
          <c:spPr>
            <a:solidFill>
              <a:schemeClr val="accent3"/>
            </a:solidFill>
            <a:ln>
              <a:noFill/>
            </a:ln>
            <a:effectLst/>
          </c:spPr>
          <c:invertIfNegative val="0"/>
          <c:cat>
            <c:numRef>
              <c:f>Feuil1!$A$2:$A$3</c:f>
              <c:numCache>
                <c:formatCode>General</c:formatCode>
                <c:ptCount val="2"/>
                <c:pt idx="0">
                  <c:v>2021</c:v>
                </c:pt>
                <c:pt idx="1">
                  <c:v>2024</c:v>
                </c:pt>
              </c:numCache>
            </c:numRef>
          </c:cat>
          <c:val>
            <c:numRef>
              <c:f>Feuil1!$C$2:$C$3</c:f>
              <c:numCache>
                <c:formatCode>General</c:formatCode>
                <c:ptCount val="2"/>
                <c:pt idx="0">
                  <c:v>0.38</c:v>
                </c:pt>
                <c:pt idx="1">
                  <c:v>0.35</c:v>
                </c:pt>
              </c:numCache>
            </c:numRef>
          </c:val>
          <c:extLst>
            <c:ext xmlns:c16="http://schemas.microsoft.com/office/drawing/2014/chart" uri="{C3380CC4-5D6E-409C-BE32-E72D297353CC}">
              <c16:uniqueId val="{00000001-9C72-48D8-BD4D-CB9446038E74}"/>
            </c:ext>
          </c:extLst>
        </c:ser>
        <c:ser>
          <c:idx val="2"/>
          <c:order val="2"/>
          <c:tx>
            <c:strRef>
              <c:f>Feuil1!$D$1</c:f>
              <c:strCache>
                <c:ptCount val="1"/>
                <c:pt idx="0">
                  <c:v>Flux 3</c:v>
                </c:pt>
              </c:strCache>
            </c:strRef>
          </c:tx>
          <c:spPr>
            <a:solidFill>
              <a:schemeClr val="accent2"/>
            </a:solidFill>
            <a:ln>
              <a:noFill/>
            </a:ln>
            <a:effectLst/>
          </c:spPr>
          <c:invertIfNegative val="0"/>
          <c:cat>
            <c:numRef>
              <c:f>Feuil1!$A$2:$A$3</c:f>
              <c:numCache>
                <c:formatCode>General</c:formatCode>
                <c:ptCount val="2"/>
                <c:pt idx="0">
                  <c:v>2021</c:v>
                </c:pt>
                <c:pt idx="1">
                  <c:v>2024</c:v>
                </c:pt>
              </c:numCache>
            </c:numRef>
          </c:cat>
          <c:val>
            <c:numRef>
              <c:f>Feuil1!$D$2:$D$3</c:f>
              <c:numCache>
                <c:formatCode>General</c:formatCode>
                <c:ptCount val="2"/>
                <c:pt idx="0">
                  <c:v>0.22</c:v>
                </c:pt>
                <c:pt idx="1">
                  <c:v>0.14000000000000001</c:v>
                </c:pt>
              </c:numCache>
            </c:numRef>
          </c:val>
          <c:extLst>
            <c:ext xmlns:c16="http://schemas.microsoft.com/office/drawing/2014/chart" uri="{C3380CC4-5D6E-409C-BE32-E72D297353CC}">
              <c16:uniqueId val="{00000003-9C72-48D8-BD4D-CB9446038E74}"/>
            </c:ext>
          </c:extLst>
        </c:ser>
        <c:ser>
          <c:idx val="3"/>
          <c:order val="3"/>
          <c:tx>
            <c:strRef>
              <c:f>Feuil1!$E$1</c:f>
              <c:strCache>
                <c:ptCount val="1"/>
                <c:pt idx="0">
                  <c:v>Flux 4</c:v>
                </c:pt>
              </c:strCache>
            </c:strRef>
          </c:tx>
          <c:spPr>
            <a:solidFill>
              <a:schemeClr val="accent4"/>
            </a:solidFill>
            <a:ln>
              <a:noFill/>
            </a:ln>
            <a:effectLst/>
          </c:spPr>
          <c:invertIfNegative val="0"/>
          <c:cat>
            <c:numRef>
              <c:f>Feuil1!$A$2:$A$3</c:f>
              <c:numCache>
                <c:formatCode>General</c:formatCode>
                <c:ptCount val="2"/>
                <c:pt idx="0">
                  <c:v>2021</c:v>
                </c:pt>
                <c:pt idx="1">
                  <c:v>2024</c:v>
                </c:pt>
              </c:numCache>
            </c:numRef>
          </c:cat>
          <c:val>
            <c:numRef>
              <c:f>Feuil1!$E$2:$E$3</c:f>
              <c:numCache>
                <c:formatCode>General</c:formatCode>
                <c:ptCount val="2"/>
                <c:pt idx="0">
                  <c:v>0.26</c:v>
                </c:pt>
                <c:pt idx="1">
                  <c:v>0.11</c:v>
                </c:pt>
              </c:numCache>
            </c:numRef>
          </c:val>
          <c:extLst>
            <c:ext xmlns:c16="http://schemas.microsoft.com/office/drawing/2014/chart" uri="{C3380CC4-5D6E-409C-BE32-E72D297353CC}">
              <c16:uniqueId val="{00000004-9C72-48D8-BD4D-CB9446038E74}"/>
            </c:ext>
          </c:extLst>
        </c:ser>
        <c:dLbls>
          <c:showLegendKey val="0"/>
          <c:showVal val="0"/>
          <c:showCatName val="0"/>
          <c:showSerName val="0"/>
          <c:showPercent val="0"/>
          <c:showBubbleSize val="0"/>
        </c:dLbls>
        <c:gapWidth val="150"/>
        <c:overlap val="100"/>
        <c:axId val="235642272"/>
        <c:axId val="246804608"/>
      </c:barChart>
      <c:catAx>
        <c:axId val="235642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46804608"/>
        <c:crosses val="autoZero"/>
        <c:auto val="1"/>
        <c:lblAlgn val="ctr"/>
        <c:lblOffset val="100"/>
        <c:noMultiLvlLbl val="0"/>
      </c:catAx>
      <c:valAx>
        <c:axId val="2468046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3564227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Feuil1!$B$1</c:f>
              <c:strCache>
                <c:ptCount val="1"/>
                <c:pt idx="0">
                  <c:v>USA</c:v>
                </c:pt>
              </c:strCache>
            </c:strRef>
          </c:tx>
          <c:spPr>
            <a:ln w="28575" cap="rnd">
              <a:solidFill>
                <a:schemeClr val="accent1"/>
              </a:solidFill>
              <a:round/>
            </a:ln>
            <a:effectLst/>
          </c:spPr>
          <c:marker>
            <c:symbol val="none"/>
          </c:marker>
          <c:cat>
            <c:numRef>
              <c:f>Feuil1!$A$2:$A$6</c:f>
              <c:numCache>
                <c:formatCode>General</c:formatCode>
                <c:ptCount val="5"/>
                <c:pt idx="0">
                  <c:v>2017</c:v>
                </c:pt>
                <c:pt idx="1">
                  <c:v>2018</c:v>
                </c:pt>
                <c:pt idx="2">
                  <c:v>2019</c:v>
                </c:pt>
                <c:pt idx="3">
                  <c:v>2020</c:v>
                </c:pt>
                <c:pt idx="4">
                  <c:v>2021</c:v>
                </c:pt>
              </c:numCache>
            </c:numRef>
          </c:cat>
          <c:val>
            <c:numRef>
              <c:f>Feuil1!$B$2:$B$6</c:f>
              <c:numCache>
                <c:formatCode>General</c:formatCode>
                <c:ptCount val="5"/>
                <c:pt idx="0">
                  <c:v>43</c:v>
                </c:pt>
                <c:pt idx="1">
                  <c:v>39</c:v>
                </c:pt>
                <c:pt idx="2">
                  <c:v>35</c:v>
                </c:pt>
                <c:pt idx="3">
                  <c:v>45</c:v>
                </c:pt>
                <c:pt idx="4">
                  <c:v>51</c:v>
                </c:pt>
              </c:numCache>
            </c:numRef>
          </c:val>
          <c:smooth val="0"/>
          <c:extLst>
            <c:ext xmlns:c16="http://schemas.microsoft.com/office/drawing/2014/chart" uri="{C3380CC4-5D6E-409C-BE32-E72D297353CC}">
              <c16:uniqueId val="{00000000-1A71-4E53-AFA7-8276E8FBEFC9}"/>
            </c:ext>
          </c:extLst>
        </c:ser>
        <c:ser>
          <c:idx val="1"/>
          <c:order val="1"/>
          <c:tx>
            <c:strRef>
              <c:f>Feuil1!$C$1</c:f>
              <c:strCache>
                <c:ptCount val="1"/>
                <c:pt idx="0">
                  <c:v>UK</c:v>
                </c:pt>
              </c:strCache>
            </c:strRef>
          </c:tx>
          <c:spPr>
            <a:ln w="28575" cap="rnd">
              <a:solidFill>
                <a:schemeClr val="accent3"/>
              </a:solidFill>
              <a:round/>
            </a:ln>
            <a:effectLst/>
          </c:spPr>
          <c:marker>
            <c:symbol val="none"/>
          </c:marker>
          <c:cat>
            <c:numRef>
              <c:f>Feuil1!$A$2:$A$6</c:f>
              <c:numCache>
                <c:formatCode>General</c:formatCode>
                <c:ptCount val="5"/>
                <c:pt idx="0">
                  <c:v>2017</c:v>
                </c:pt>
                <c:pt idx="1">
                  <c:v>2018</c:v>
                </c:pt>
                <c:pt idx="2">
                  <c:v>2019</c:v>
                </c:pt>
                <c:pt idx="3">
                  <c:v>2020</c:v>
                </c:pt>
                <c:pt idx="4">
                  <c:v>2021</c:v>
                </c:pt>
              </c:numCache>
            </c:numRef>
          </c:cat>
          <c:val>
            <c:numRef>
              <c:f>Feuil1!$C$2:$C$6</c:f>
              <c:numCache>
                <c:formatCode>General</c:formatCode>
                <c:ptCount val="5"/>
                <c:pt idx="0">
                  <c:v>24</c:v>
                </c:pt>
                <c:pt idx="1">
                  <c:v>37</c:v>
                </c:pt>
                <c:pt idx="2">
                  <c:v>32</c:v>
                </c:pt>
                <c:pt idx="3">
                  <c:v>28</c:v>
                </c:pt>
                <c:pt idx="4">
                  <c:v>31</c:v>
                </c:pt>
              </c:numCache>
            </c:numRef>
          </c:val>
          <c:smooth val="0"/>
          <c:extLst>
            <c:ext xmlns:c16="http://schemas.microsoft.com/office/drawing/2014/chart" uri="{C3380CC4-5D6E-409C-BE32-E72D297353CC}">
              <c16:uniqueId val="{00000001-1A71-4E53-AFA7-8276E8FBEFC9}"/>
            </c:ext>
          </c:extLst>
        </c:ser>
        <c:ser>
          <c:idx val="2"/>
          <c:order val="2"/>
          <c:tx>
            <c:strRef>
              <c:f>Feuil1!$D$1</c:f>
              <c:strCache>
                <c:ptCount val="1"/>
                <c:pt idx="0">
                  <c:v>Japon</c:v>
                </c:pt>
              </c:strCache>
            </c:strRef>
          </c:tx>
          <c:spPr>
            <a:ln w="28575" cap="rnd">
              <a:solidFill>
                <a:schemeClr val="accent5"/>
              </a:solidFill>
              <a:round/>
            </a:ln>
            <a:effectLst/>
          </c:spPr>
          <c:marker>
            <c:symbol val="none"/>
          </c:marker>
          <c:cat>
            <c:numRef>
              <c:f>Feuil1!$A$2:$A$6</c:f>
              <c:numCache>
                <c:formatCode>General</c:formatCode>
                <c:ptCount val="5"/>
                <c:pt idx="0">
                  <c:v>2017</c:v>
                </c:pt>
                <c:pt idx="1">
                  <c:v>2018</c:v>
                </c:pt>
                <c:pt idx="2">
                  <c:v>2019</c:v>
                </c:pt>
                <c:pt idx="3">
                  <c:v>2020</c:v>
                </c:pt>
                <c:pt idx="4">
                  <c:v>2021</c:v>
                </c:pt>
              </c:numCache>
            </c:numRef>
          </c:cat>
          <c:val>
            <c:numRef>
              <c:f>Feuil1!$D$2:$D$6</c:f>
              <c:numCache>
                <c:formatCode>General</c:formatCode>
                <c:ptCount val="5"/>
                <c:pt idx="0">
                  <c:v>22</c:v>
                </c:pt>
                <c:pt idx="1">
                  <c:v>24</c:v>
                </c:pt>
                <c:pt idx="2">
                  <c:v>33</c:v>
                </c:pt>
                <c:pt idx="3">
                  <c:v>39</c:v>
                </c:pt>
                <c:pt idx="4">
                  <c:v>36</c:v>
                </c:pt>
              </c:numCache>
            </c:numRef>
          </c:val>
          <c:smooth val="0"/>
          <c:extLst>
            <c:ext xmlns:c16="http://schemas.microsoft.com/office/drawing/2014/chart" uri="{C3380CC4-5D6E-409C-BE32-E72D297353CC}">
              <c16:uniqueId val="{00000006-1A71-4E53-AFA7-8276E8FBEFC9}"/>
            </c:ext>
          </c:extLst>
        </c:ser>
        <c:dLbls>
          <c:showLegendKey val="0"/>
          <c:showVal val="0"/>
          <c:showCatName val="0"/>
          <c:showSerName val="0"/>
          <c:showPercent val="0"/>
          <c:showBubbleSize val="0"/>
        </c:dLbls>
        <c:smooth val="0"/>
        <c:axId val="531995744"/>
        <c:axId val="489198624"/>
      </c:lineChart>
      <c:catAx>
        <c:axId val="531995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489198624"/>
        <c:crosses val="autoZero"/>
        <c:auto val="1"/>
        <c:lblAlgn val="ctr"/>
        <c:lblOffset val="100"/>
        <c:noMultiLvlLbl val="0"/>
      </c:catAx>
      <c:valAx>
        <c:axId val="4891986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531995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15189453298208"/>
          <c:y val="8.2749148237606041E-2"/>
          <c:w val="0.74726479173758142"/>
          <c:h val="0.91688401892414384"/>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48F-4537-AEFC-6400D7DEEA43}"/>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048F-4537-AEFC-6400D7DEEA43}"/>
              </c:ext>
            </c:extLst>
          </c:dPt>
          <c:cat>
            <c:strRef>
              <c:f>Sheet1!$A$2:$A$3</c:f>
              <c:strCache>
                <c:ptCount val="2"/>
                <c:pt idx="0">
                  <c:v>1st Qtr</c:v>
                </c:pt>
                <c:pt idx="1">
                  <c:v>2nd Qtr</c:v>
                </c:pt>
              </c:strCache>
            </c:strRef>
          </c:cat>
          <c:val>
            <c:numRef>
              <c:f>Sheet1!$B$2:$B$3</c:f>
              <c:numCache>
                <c:formatCode>General</c:formatCode>
                <c:ptCount val="2"/>
                <c:pt idx="0">
                  <c:v>92</c:v>
                </c:pt>
                <c:pt idx="1">
                  <c:v>8</c:v>
                </c:pt>
              </c:numCache>
            </c:numRef>
          </c:val>
          <c:extLst>
            <c:ext xmlns:c16="http://schemas.microsoft.com/office/drawing/2014/chart" uri="{C3380CC4-5D6E-409C-BE32-E72D297353CC}">
              <c16:uniqueId val="{00000008-048F-4537-AEFC-6400D7DEEA4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fr-FR"/>
    </a:p>
  </c:txPr>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17985119447477"/>
          <c:y val="0.11189509232394142"/>
          <c:w val="0.70680022451993463"/>
          <c:h val="0.86723452998158013"/>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93C-4402-AA39-8EDF327D3589}"/>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693C-4402-AA39-8EDF327D3589}"/>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693C-4402-AA39-8EDF327D3589}"/>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693C-4402-AA39-8EDF327D3589}"/>
              </c:ext>
            </c:extLst>
          </c:dPt>
          <c:cat>
            <c:strRef>
              <c:f>Sheet1!$A$2:$A$5</c:f>
              <c:strCache>
                <c:ptCount val="2"/>
                <c:pt idx="0">
                  <c:v>1st Qtr</c:v>
                </c:pt>
                <c:pt idx="1">
                  <c:v>2nd Qtr</c:v>
                </c:pt>
              </c:strCache>
            </c:strRef>
          </c:cat>
          <c:val>
            <c:numRef>
              <c:f>Sheet1!$B$2:$B$5</c:f>
              <c:numCache>
                <c:formatCode>General</c:formatCode>
                <c:ptCount val="4"/>
                <c:pt idx="0">
                  <c:v>76</c:v>
                </c:pt>
                <c:pt idx="1">
                  <c:v>24</c:v>
                </c:pt>
              </c:numCache>
            </c:numRef>
          </c:val>
          <c:extLst>
            <c:ext xmlns:c16="http://schemas.microsoft.com/office/drawing/2014/chart" uri="{C3380CC4-5D6E-409C-BE32-E72D297353CC}">
              <c16:uniqueId val="{00000008-693C-4402-AA39-8EDF327D3589}"/>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fr-FR"/>
    </a:p>
  </c:txPr>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73890583173004"/>
          <c:y val="2.914594408633538E-2"/>
          <c:w val="0.74052069720130698"/>
          <c:h val="0.9086091041003832"/>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569-4B9F-B9D0-D728EB4BED14}"/>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9569-4B9F-B9D0-D728EB4BED14}"/>
              </c:ext>
            </c:extLst>
          </c:dPt>
          <c:cat>
            <c:strRef>
              <c:f>Sheet1!$A$2:$A$3</c:f>
              <c:strCache>
                <c:ptCount val="2"/>
                <c:pt idx="0">
                  <c:v>1st Qtr</c:v>
                </c:pt>
                <c:pt idx="1">
                  <c:v>2nd Qtr</c:v>
                </c:pt>
              </c:strCache>
            </c:strRef>
          </c:cat>
          <c:val>
            <c:numRef>
              <c:f>Sheet1!$B$2:$B$3</c:f>
              <c:numCache>
                <c:formatCode>General</c:formatCode>
                <c:ptCount val="2"/>
                <c:pt idx="0">
                  <c:v>89</c:v>
                </c:pt>
                <c:pt idx="1">
                  <c:v>11</c:v>
                </c:pt>
              </c:numCache>
            </c:numRef>
          </c:val>
          <c:extLst>
            <c:ext xmlns:c16="http://schemas.microsoft.com/office/drawing/2014/chart" uri="{C3380CC4-5D6E-409C-BE32-E72D297353CC}">
              <c16:uniqueId val="{00000008-9569-4B9F-B9D0-D728EB4BED1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fr-FR"/>
    </a:p>
  </c:txPr>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Concurrent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Paramètre 1</c:v>
                </c:pt>
                <c:pt idx="1">
                  <c:v>Paramètre 2</c:v>
                </c:pt>
                <c:pt idx="2">
                  <c:v>Paramètre 3</c:v>
                </c:pt>
                <c:pt idx="3">
                  <c:v>Paramètre 4</c:v>
                </c:pt>
              </c:strCache>
            </c:strRef>
          </c:cat>
          <c:val>
            <c:numRef>
              <c:f>Feuil1!$B$2:$B$5</c:f>
              <c:numCache>
                <c:formatCode>General</c:formatCode>
                <c:ptCount val="4"/>
                <c:pt idx="0">
                  <c:v>0.73</c:v>
                </c:pt>
                <c:pt idx="1">
                  <c:v>0.71</c:v>
                </c:pt>
                <c:pt idx="2">
                  <c:v>0.65</c:v>
                </c:pt>
                <c:pt idx="3">
                  <c:v>0.54</c:v>
                </c:pt>
              </c:numCache>
            </c:numRef>
          </c:val>
          <c:extLst>
            <c:ext xmlns:c16="http://schemas.microsoft.com/office/drawing/2014/chart" uri="{C3380CC4-5D6E-409C-BE32-E72D297353CC}">
              <c16:uniqueId val="{00000000-6D96-4BCB-9144-031214173A2D}"/>
            </c:ext>
          </c:extLst>
        </c:ser>
        <c:ser>
          <c:idx val="1"/>
          <c:order val="1"/>
          <c:tx>
            <c:strRef>
              <c:f>Feuil1!$C$1</c:f>
              <c:strCache>
                <c:ptCount val="1"/>
                <c:pt idx="0">
                  <c:v>Concurrent 2</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Paramètre 1</c:v>
                </c:pt>
                <c:pt idx="1">
                  <c:v>Paramètre 2</c:v>
                </c:pt>
                <c:pt idx="2">
                  <c:v>Paramètre 3</c:v>
                </c:pt>
                <c:pt idx="3">
                  <c:v>Paramètre 4</c:v>
                </c:pt>
              </c:strCache>
            </c:strRef>
          </c:cat>
          <c:val>
            <c:numRef>
              <c:f>Feuil1!$C$2:$C$5</c:f>
              <c:numCache>
                <c:formatCode>General</c:formatCode>
                <c:ptCount val="4"/>
                <c:pt idx="0">
                  <c:v>0.54</c:v>
                </c:pt>
                <c:pt idx="1">
                  <c:v>0.69</c:v>
                </c:pt>
                <c:pt idx="2">
                  <c:v>0.49</c:v>
                </c:pt>
                <c:pt idx="3">
                  <c:v>0.5</c:v>
                </c:pt>
              </c:numCache>
            </c:numRef>
          </c:val>
          <c:extLst>
            <c:ext xmlns:c16="http://schemas.microsoft.com/office/drawing/2014/chart" uri="{C3380CC4-5D6E-409C-BE32-E72D297353CC}">
              <c16:uniqueId val="{00000001-6D96-4BCB-9144-031214173A2D}"/>
            </c:ext>
          </c:extLst>
        </c:ser>
        <c:ser>
          <c:idx val="2"/>
          <c:order val="2"/>
          <c:tx>
            <c:strRef>
              <c:f>Feuil1!$D$1</c:f>
              <c:strCache>
                <c:ptCount val="1"/>
                <c:pt idx="0">
                  <c:v>Concurrent 3</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Paramètre 1</c:v>
                </c:pt>
                <c:pt idx="1">
                  <c:v>Paramètre 2</c:v>
                </c:pt>
                <c:pt idx="2">
                  <c:v>Paramètre 3</c:v>
                </c:pt>
                <c:pt idx="3">
                  <c:v>Paramètre 4</c:v>
                </c:pt>
              </c:strCache>
            </c:strRef>
          </c:cat>
          <c:val>
            <c:numRef>
              <c:f>Feuil1!$D$2:$D$5</c:f>
              <c:numCache>
                <c:formatCode>General</c:formatCode>
                <c:ptCount val="4"/>
                <c:pt idx="0">
                  <c:v>0.65</c:v>
                </c:pt>
                <c:pt idx="1">
                  <c:v>0.68</c:v>
                </c:pt>
                <c:pt idx="2">
                  <c:v>0.46</c:v>
                </c:pt>
                <c:pt idx="3">
                  <c:v>0.47</c:v>
                </c:pt>
              </c:numCache>
            </c:numRef>
          </c:val>
          <c:extLst>
            <c:ext xmlns:c16="http://schemas.microsoft.com/office/drawing/2014/chart" uri="{C3380CC4-5D6E-409C-BE32-E72D297353CC}">
              <c16:uniqueId val="{00000002-6D96-4BCB-9144-031214173A2D}"/>
            </c:ext>
          </c:extLst>
        </c:ser>
        <c:dLbls>
          <c:showLegendKey val="0"/>
          <c:showVal val="1"/>
          <c:showCatName val="0"/>
          <c:showSerName val="0"/>
          <c:showPercent val="0"/>
          <c:showBubbleSize val="0"/>
        </c:dLbls>
        <c:gapWidth val="150"/>
        <c:overlap val="-25"/>
        <c:axId val="530552256"/>
        <c:axId val="795876096"/>
      </c:barChart>
      <c:catAx>
        <c:axId val="530552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795876096"/>
        <c:crosses val="autoZero"/>
        <c:auto val="1"/>
        <c:lblAlgn val="ctr"/>
        <c:lblOffset val="100"/>
        <c:noMultiLvlLbl val="0"/>
      </c:catAx>
      <c:valAx>
        <c:axId val="795876096"/>
        <c:scaling>
          <c:orientation val="minMax"/>
        </c:scaling>
        <c:delete val="1"/>
        <c:axPos val="l"/>
        <c:numFmt formatCode="General" sourceLinked="1"/>
        <c:majorTickMark val="none"/>
        <c:minorTickMark val="none"/>
        <c:tickLblPos val="nextTo"/>
        <c:crossAx val="53055225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4" name="Google Shape;17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 name="Google Shape;9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 name="Google Shape;104;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 name="Google Shape;11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 name="Google Shape;12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Cette carte peut servir à illustrer, par exemple, les ventes, l'utilisation ou la popularité d'un produit ou d'un service donné par pays.</a:t>
            </a:r>
            <a:endParaRPr/>
          </a:p>
        </p:txBody>
      </p:sp>
      <p:sp>
        <p:nvSpPr>
          <p:cNvPr id="131" name="Google Shape;13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8" name="Google Shape;13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En fonction des objectifs du rapport, différents paramètres peuvent entrer en jeu dans le cadre de l'analyse de la concurrence. On peut notamment citer le retour sur investissement, la rentabilité des actifs, les revenus par salarié, l’évolution du chiffre d’affaires d’une année sur l’autre, etc. D'autres indicateurs de marketing digital peuvent être analysés et comparés, tels que le nombre d’abonnés, de vidéos ou de vues, ou encore des données relatives au trafic sur le web.</a:t>
            </a:r>
            <a:endParaRPr/>
          </a:p>
          <a:p>
            <a:pPr indent="0" lvl="0" marL="0" rtl="0" algn="l">
              <a:lnSpc>
                <a:spcPct val="100000"/>
              </a:lnSpc>
              <a:spcBef>
                <a:spcPts val="0"/>
              </a:spcBef>
              <a:spcAft>
                <a:spcPts val="0"/>
              </a:spcAft>
              <a:buSzPts val="1400"/>
              <a:buNone/>
            </a:pPr>
            <a:r>
              <a:t/>
            </a:r>
            <a:endParaRPr/>
          </a:p>
        </p:txBody>
      </p:sp>
      <p:sp>
        <p:nvSpPr>
          <p:cNvPr id="159" name="Google Shape;15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6" name="Google Shape;16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Helvetica Neue"/>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descr="A close up of a logo&#10;&#10;Description automatically generated" id="21" name="Google Shape;21;p12"/>
          <p:cNvPicPr preferRelativeResize="0"/>
          <p:nvPr/>
        </p:nvPicPr>
        <p:blipFill rotWithShape="1">
          <a:blip r:embed="rId2">
            <a:alphaModFix/>
          </a:blip>
          <a:srcRect b="0" l="0" r="0" t="0"/>
          <a:stretch/>
        </p:blipFill>
        <p:spPr>
          <a:xfrm>
            <a:off x="9484360" y="6176925"/>
            <a:ext cx="1753572" cy="6810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1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Helvetica Neue"/>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C9095"/>
              </a:buClr>
              <a:buSzPts val="2400"/>
              <a:buNone/>
              <a:defRPr sz="2400">
                <a:solidFill>
                  <a:srgbClr val="8C9095"/>
                </a:solidFill>
              </a:defRPr>
            </a:lvl1pPr>
            <a:lvl2pPr indent="-228600" lvl="1" marL="914400" algn="l">
              <a:lnSpc>
                <a:spcPct val="90000"/>
              </a:lnSpc>
              <a:spcBef>
                <a:spcPts val="500"/>
              </a:spcBef>
              <a:spcAft>
                <a:spcPts val="0"/>
              </a:spcAft>
              <a:buClr>
                <a:srgbClr val="8C9095"/>
              </a:buClr>
              <a:buSzPts val="2000"/>
              <a:buNone/>
              <a:defRPr sz="2000">
                <a:solidFill>
                  <a:srgbClr val="8C9095"/>
                </a:solidFill>
              </a:defRPr>
            </a:lvl2pPr>
            <a:lvl3pPr indent="-228600" lvl="2" marL="1371600" algn="l">
              <a:lnSpc>
                <a:spcPct val="90000"/>
              </a:lnSpc>
              <a:spcBef>
                <a:spcPts val="500"/>
              </a:spcBef>
              <a:spcAft>
                <a:spcPts val="0"/>
              </a:spcAft>
              <a:buClr>
                <a:srgbClr val="8C9095"/>
              </a:buClr>
              <a:buSzPts val="1800"/>
              <a:buNone/>
              <a:defRPr sz="1800">
                <a:solidFill>
                  <a:srgbClr val="8C9095"/>
                </a:solidFill>
              </a:defRPr>
            </a:lvl3pPr>
            <a:lvl4pPr indent="-228600" lvl="3" marL="1828800" algn="l">
              <a:lnSpc>
                <a:spcPct val="90000"/>
              </a:lnSpc>
              <a:spcBef>
                <a:spcPts val="500"/>
              </a:spcBef>
              <a:spcAft>
                <a:spcPts val="0"/>
              </a:spcAft>
              <a:buClr>
                <a:srgbClr val="8C9095"/>
              </a:buClr>
              <a:buSzPts val="1600"/>
              <a:buNone/>
              <a:defRPr sz="1600">
                <a:solidFill>
                  <a:srgbClr val="8C9095"/>
                </a:solidFill>
              </a:defRPr>
            </a:lvl4pPr>
            <a:lvl5pPr indent="-228600" lvl="4" marL="2286000" algn="l">
              <a:lnSpc>
                <a:spcPct val="90000"/>
              </a:lnSpc>
              <a:spcBef>
                <a:spcPts val="500"/>
              </a:spcBef>
              <a:spcAft>
                <a:spcPts val="0"/>
              </a:spcAft>
              <a:buClr>
                <a:srgbClr val="8C9095"/>
              </a:buClr>
              <a:buSzPts val="1600"/>
              <a:buNone/>
              <a:defRPr sz="1600">
                <a:solidFill>
                  <a:srgbClr val="8C9095"/>
                </a:solidFill>
              </a:defRPr>
            </a:lvl5pPr>
            <a:lvl6pPr indent="-228600" lvl="5" marL="2743200" algn="l">
              <a:lnSpc>
                <a:spcPct val="90000"/>
              </a:lnSpc>
              <a:spcBef>
                <a:spcPts val="500"/>
              </a:spcBef>
              <a:spcAft>
                <a:spcPts val="0"/>
              </a:spcAft>
              <a:buClr>
                <a:srgbClr val="8C9095"/>
              </a:buClr>
              <a:buSzPts val="1600"/>
              <a:buNone/>
              <a:defRPr sz="1600">
                <a:solidFill>
                  <a:srgbClr val="8C9095"/>
                </a:solidFill>
              </a:defRPr>
            </a:lvl6pPr>
            <a:lvl7pPr indent="-228600" lvl="6" marL="3200400" algn="l">
              <a:lnSpc>
                <a:spcPct val="90000"/>
              </a:lnSpc>
              <a:spcBef>
                <a:spcPts val="500"/>
              </a:spcBef>
              <a:spcAft>
                <a:spcPts val="0"/>
              </a:spcAft>
              <a:buClr>
                <a:srgbClr val="8C9095"/>
              </a:buClr>
              <a:buSzPts val="1600"/>
              <a:buNone/>
              <a:defRPr sz="1600">
                <a:solidFill>
                  <a:srgbClr val="8C9095"/>
                </a:solidFill>
              </a:defRPr>
            </a:lvl7pPr>
            <a:lvl8pPr indent="-228600" lvl="7" marL="3657600" algn="l">
              <a:lnSpc>
                <a:spcPct val="90000"/>
              </a:lnSpc>
              <a:spcBef>
                <a:spcPts val="500"/>
              </a:spcBef>
              <a:spcAft>
                <a:spcPts val="0"/>
              </a:spcAft>
              <a:buClr>
                <a:srgbClr val="8C9095"/>
              </a:buClr>
              <a:buSzPts val="1600"/>
              <a:buNone/>
              <a:defRPr sz="1600">
                <a:solidFill>
                  <a:srgbClr val="8C9095"/>
                </a:solidFill>
              </a:defRPr>
            </a:lvl8pPr>
            <a:lvl9pPr indent="-228600" lvl="8" marL="4114800" algn="l">
              <a:lnSpc>
                <a:spcPct val="90000"/>
              </a:lnSpc>
              <a:spcBef>
                <a:spcPts val="500"/>
              </a:spcBef>
              <a:spcAft>
                <a:spcPts val="0"/>
              </a:spcAft>
              <a:buClr>
                <a:srgbClr val="8C9095"/>
              </a:buClr>
              <a:buSzPts val="1600"/>
              <a:buNone/>
              <a:defRPr sz="1600">
                <a:solidFill>
                  <a:srgbClr val="8C9095"/>
                </a:solidFill>
              </a:defRPr>
            </a:lvl9pPr>
          </a:lstStyle>
          <a:p/>
        </p:txBody>
      </p:sp>
      <p:sp>
        <p:nvSpPr>
          <p:cNvPr id="30" name="Google Shape;30;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1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1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1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1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1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1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Helvetica Neue"/>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1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Helvetica Neue"/>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0"/>
          <p:cNvSpPr/>
          <p:nvPr>
            <p:ph idx="2" type="pic"/>
          </p:nvPr>
        </p:nvSpPr>
        <p:spPr>
          <a:xfrm>
            <a:off x="5183188" y="987425"/>
            <a:ext cx="6172200" cy="4873625"/>
          </a:xfrm>
          <a:prstGeom prst="rect">
            <a:avLst/>
          </a:prstGeom>
          <a:noFill/>
          <a:ln>
            <a:noFill/>
          </a:ln>
        </p:spPr>
      </p:sp>
      <p:sp>
        <p:nvSpPr>
          <p:cNvPr id="68" name="Google Shape;68;p2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Helvetica Neue"/>
              <a:buNone/>
              <a:defRPr b="0" i="0" sz="4400" u="none" cap="none" strike="noStrike">
                <a:solidFill>
                  <a:schemeClr val="dk1"/>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9pPr>
          </a:lstStyle>
          <a:p/>
        </p:txBody>
      </p:sp>
      <p:sp>
        <p:nvSpPr>
          <p:cNvPr id="12" name="Google Shape;12;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C9095"/>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9pPr>
          </a:lstStyle>
          <a:p/>
        </p:txBody>
      </p:sp>
      <p:sp>
        <p:nvSpPr>
          <p:cNvPr id="13" name="Google Shape;13;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C9095"/>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9pPr>
          </a:lstStyle>
          <a:p/>
        </p:txBody>
      </p:sp>
      <p:sp>
        <p:nvSpPr>
          <p:cNvPr id="14" name="Google Shape;14;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chart" Target="../charts/char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chart" Target="../charts/chart3.xml"/><Relationship Id="rId4" Type="http://schemas.openxmlformats.org/officeDocument/2006/relationships/chart" Target="../charts/chart4.xml"/><Relationship Id="rId5" Type="http://schemas.openxmlformats.org/officeDocument/2006/relationships/chart" Target="../charts/chart5.xml"/><Relationship Id="rId6"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chart" Target="../charts/chart6.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 name="Shape 87"/>
        <p:cNvGrpSpPr/>
        <p:nvPr/>
      </p:nvGrpSpPr>
      <p:grpSpPr>
        <a:xfrm>
          <a:off x="0" y="0"/>
          <a:ext cx="0" cy="0"/>
          <a:chOff x="0" y="0"/>
          <a:chExt cx="0" cy="0"/>
        </a:xfrm>
      </p:grpSpPr>
      <p:pic>
        <p:nvPicPr>
          <p:cNvPr descr="A tall glass building&#10;&#10;Description automatically generated" id="88" name="Google Shape;88;p1"/>
          <p:cNvPicPr preferRelativeResize="0"/>
          <p:nvPr/>
        </p:nvPicPr>
        <p:blipFill rotWithShape="1">
          <a:blip r:embed="rId3">
            <a:alphaModFix amt="35000"/>
          </a:blip>
          <a:srcRect b="18898" l="0" r="0" t="24852"/>
          <a:stretch/>
        </p:blipFill>
        <p:spPr>
          <a:xfrm>
            <a:off x="20" y="10"/>
            <a:ext cx="12191980" cy="6857990"/>
          </a:xfrm>
          <a:prstGeom prst="rect">
            <a:avLst/>
          </a:prstGeom>
          <a:gradFill>
            <a:gsLst>
              <a:gs pos="0">
                <a:srgbClr val="0091B0"/>
              </a:gs>
              <a:gs pos="65000">
                <a:srgbClr val="49D9DF">
                  <a:alpha val="89019"/>
                </a:srgbClr>
              </a:gs>
              <a:gs pos="100000">
                <a:srgbClr val="39C6CC">
                  <a:alpha val="89019"/>
                </a:srgbClr>
              </a:gs>
            </a:gsLst>
            <a:lin ang="5400000" scaled="0"/>
          </a:gradFill>
          <a:ln>
            <a:noFill/>
          </a:ln>
        </p:spPr>
      </p:pic>
      <p:sp>
        <p:nvSpPr>
          <p:cNvPr id="89" name="Google Shape;89;p1"/>
          <p:cNvSpPr/>
          <p:nvPr/>
        </p:nvSpPr>
        <p:spPr>
          <a:xfrm>
            <a:off x="7488621" y="2277603"/>
            <a:ext cx="4703379" cy="4580387"/>
          </a:xfrm>
          <a:custGeom>
            <a:rect b="b" l="l" r="r" t="t"/>
            <a:pathLst>
              <a:path extrusionOk="0" h="1298" w="1333">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lt1">
              <a:alpha val="69019"/>
            </a:schemeClr>
          </a:solid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none" cap="none" strike="noStrike">
              <a:solidFill>
                <a:schemeClr val="dk1"/>
              </a:solidFill>
              <a:latin typeface="Helvetica Neue"/>
              <a:ea typeface="Helvetica Neue"/>
              <a:cs typeface="Helvetica Neue"/>
              <a:sym typeface="Helvetica Neue"/>
            </a:endParaRPr>
          </a:p>
        </p:txBody>
      </p:sp>
      <p:sp>
        <p:nvSpPr>
          <p:cNvPr id="90" name="Google Shape;90;p1"/>
          <p:cNvSpPr txBox="1"/>
          <p:nvPr>
            <p:ph type="ctrTitle"/>
          </p:nvPr>
        </p:nvSpPr>
        <p:spPr>
          <a:xfrm>
            <a:off x="8022021" y="3231931"/>
            <a:ext cx="3852041" cy="1834056"/>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Helvetica Neue"/>
              <a:buNone/>
            </a:pPr>
            <a:r>
              <a:rPr lang="en-US" sz="4000"/>
              <a:t>Étude de marché</a:t>
            </a:r>
            <a:endParaRPr/>
          </a:p>
        </p:txBody>
      </p:sp>
      <p:sp>
        <p:nvSpPr>
          <p:cNvPr id="91" name="Google Shape;91;p1"/>
          <p:cNvSpPr txBox="1"/>
          <p:nvPr>
            <p:ph idx="1" type="subTitle"/>
          </p:nvPr>
        </p:nvSpPr>
        <p:spPr>
          <a:xfrm>
            <a:off x="7782910" y="5242675"/>
            <a:ext cx="4330262" cy="683284"/>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000"/>
              <a:buNone/>
            </a:pPr>
            <a:r>
              <a:rPr lang="en-US" sz="2000"/>
              <a:t>[Nom du marché]</a:t>
            </a:r>
            <a:endParaRPr/>
          </a:p>
        </p:txBody>
      </p:sp>
      <p:cxnSp>
        <p:nvCxnSpPr>
          <p:cNvPr id="92" name="Google Shape;92;p1"/>
          <p:cNvCxnSpPr/>
          <p:nvPr/>
        </p:nvCxnSpPr>
        <p:spPr>
          <a:xfrm>
            <a:off x="9480331" y="5123793"/>
            <a:ext cx="935420" cy="0"/>
          </a:xfrm>
          <a:prstGeom prst="straightConnector1">
            <a:avLst/>
          </a:prstGeom>
          <a:noFill/>
          <a:ln cap="sq" cmpd="sng" w="25400">
            <a:solidFill>
              <a:srgbClr val="415975"/>
            </a:solidFill>
            <a:prstDash val="solid"/>
            <a:bevel/>
            <a:headEnd len="sm" w="sm" type="none"/>
            <a:tailEnd len="sm" w="sm" type="none"/>
          </a:ln>
        </p:spPr>
      </p:cxnSp>
      <p:pic>
        <p:nvPicPr>
          <p:cNvPr descr="A close up of a logo&#10;&#10;Description automatically generated" id="93" name="Google Shape;93;p1"/>
          <p:cNvPicPr preferRelativeResize="0"/>
          <p:nvPr/>
        </p:nvPicPr>
        <p:blipFill rotWithShape="1">
          <a:blip r:embed="rId4">
            <a:alphaModFix/>
          </a:blip>
          <a:srcRect b="0" l="0" r="0" t="0"/>
          <a:stretch/>
        </p:blipFill>
        <p:spPr>
          <a:xfrm>
            <a:off x="10415751" y="177530"/>
            <a:ext cx="1590021" cy="61755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5" name="Shape 175"/>
        <p:cNvGrpSpPr/>
        <p:nvPr/>
      </p:nvGrpSpPr>
      <p:grpSpPr>
        <a:xfrm>
          <a:off x="0" y="0"/>
          <a:ext cx="0" cy="0"/>
          <a:chOff x="0" y="0"/>
          <a:chExt cx="0" cy="0"/>
        </a:xfrm>
      </p:grpSpPr>
      <p:pic>
        <p:nvPicPr>
          <p:cNvPr descr="A tall glass building&#10;&#10;Description automatically generated" id="176" name="Google Shape;176;p10"/>
          <p:cNvPicPr preferRelativeResize="0"/>
          <p:nvPr/>
        </p:nvPicPr>
        <p:blipFill rotWithShape="1">
          <a:blip r:embed="rId3">
            <a:alphaModFix amt="50000"/>
          </a:blip>
          <a:srcRect b="1618" l="0" r="-2" t="7577"/>
          <a:stretch/>
        </p:blipFill>
        <p:spPr>
          <a:xfrm>
            <a:off x="0" y="10"/>
            <a:ext cx="12192000" cy="6857990"/>
          </a:xfrm>
          <a:prstGeom prst="rect">
            <a:avLst/>
          </a:prstGeom>
          <a:noFill/>
          <a:ln>
            <a:noFill/>
          </a:ln>
        </p:spPr>
      </p:pic>
      <p:sp>
        <p:nvSpPr>
          <p:cNvPr id="177" name="Google Shape;177;p10"/>
          <p:cNvSpPr txBox="1"/>
          <p:nvPr>
            <p:ph idx="1" type="body"/>
          </p:nvPr>
        </p:nvSpPr>
        <p:spPr>
          <a:xfrm>
            <a:off x="4270266" y="2311401"/>
            <a:ext cx="3933933" cy="3759200"/>
          </a:xfrm>
          <a:prstGeom prst="rect">
            <a:avLst/>
          </a:prstGeom>
          <a:solidFill>
            <a:schemeClr val="lt1"/>
          </a:solidFill>
          <a:ln>
            <a:noFill/>
          </a:ln>
        </p:spPr>
        <p:txBody>
          <a:bodyPr anchorCtr="0" anchor="t" bIns="45700" lIns="91425" spcFirstLastPara="1" rIns="91425" wrap="square" tIns="45700">
            <a:normAutofit/>
          </a:bodyPr>
          <a:lstStyle/>
          <a:p>
            <a:pPr indent="0" lvl="0" marL="0" rtl="0" algn="ctr">
              <a:lnSpc>
                <a:spcPct val="150000"/>
              </a:lnSpc>
              <a:spcBef>
                <a:spcPts val="0"/>
              </a:spcBef>
              <a:spcAft>
                <a:spcPts val="0"/>
              </a:spcAft>
              <a:buClr>
                <a:schemeClr val="dk1"/>
              </a:buClr>
              <a:buSzPts val="4400"/>
              <a:buNone/>
            </a:pPr>
            <a:r>
              <a:rPr lang="en-US" sz="4400">
                <a:solidFill>
                  <a:schemeClr val="dk1"/>
                </a:solidFill>
                <a:latin typeface="Helvetica Neue"/>
                <a:ea typeface="Helvetica Neue"/>
                <a:cs typeface="Helvetica Neue"/>
                <a:sym typeface="Helvetica Neue"/>
              </a:rPr>
              <a:t>MERCI</a:t>
            </a:r>
            <a:endParaRPr/>
          </a:p>
          <a:p>
            <a:pPr indent="0" lvl="0" marL="0" rtl="0" algn="ctr">
              <a:lnSpc>
                <a:spcPct val="90000"/>
              </a:lnSpc>
              <a:spcBef>
                <a:spcPts val="1000"/>
              </a:spcBef>
              <a:spcAft>
                <a:spcPts val="0"/>
              </a:spcAft>
              <a:buClr>
                <a:schemeClr val="dk1"/>
              </a:buClr>
              <a:buSzPts val="1800"/>
              <a:buNone/>
            </a:pPr>
            <a:r>
              <a:rPr lang="en-US" sz="1800">
                <a:solidFill>
                  <a:schemeClr val="dk1"/>
                </a:solidFill>
                <a:latin typeface="Helvetica Neue"/>
                <a:ea typeface="Helvetica Neue"/>
                <a:cs typeface="Helvetica Neue"/>
                <a:sym typeface="Helvetica Neue"/>
              </a:rPr>
              <a:t>_________________________</a:t>
            </a:r>
            <a:endParaRPr/>
          </a:p>
          <a:p>
            <a:pPr indent="0" lvl="0" marL="0" rtl="0" algn="ctr">
              <a:lnSpc>
                <a:spcPct val="90000"/>
              </a:lnSpc>
              <a:spcBef>
                <a:spcPts val="1000"/>
              </a:spcBef>
              <a:spcAft>
                <a:spcPts val="0"/>
              </a:spcAft>
              <a:buClr>
                <a:schemeClr val="dk1"/>
              </a:buClr>
              <a:buSzPts val="1800"/>
              <a:buNone/>
            </a:pPr>
            <a:r>
              <a:t/>
            </a:r>
            <a:endParaRPr sz="1800"/>
          </a:p>
          <a:p>
            <a:pPr indent="0" lvl="0" marL="0" rtl="0" algn="ctr">
              <a:lnSpc>
                <a:spcPct val="90000"/>
              </a:lnSpc>
              <a:spcBef>
                <a:spcPts val="1000"/>
              </a:spcBef>
              <a:spcAft>
                <a:spcPts val="0"/>
              </a:spcAft>
              <a:buClr>
                <a:schemeClr val="dk1"/>
              </a:buClr>
              <a:buSzPts val="1800"/>
              <a:buNone/>
            </a:pPr>
            <a:r>
              <a:t/>
            </a:r>
            <a:endParaRPr sz="1800"/>
          </a:p>
          <a:p>
            <a:pPr indent="0" lvl="0" marL="0" rtl="0" algn="ctr">
              <a:lnSpc>
                <a:spcPct val="90000"/>
              </a:lnSpc>
              <a:spcBef>
                <a:spcPts val="1000"/>
              </a:spcBef>
              <a:spcAft>
                <a:spcPts val="0"/>
              </a:spcAft>
              <a:buClr>
                <a:schemeClr val="dk1"/>
              </a:buClr>
              <a:buSzPts val="1800"/>
              <a:buNone/>
            </a:pPr>
            <a:r>
              <a:t/>
            </a:r>
            <a:endParaRPr sz="1800"/>
          </a:p>
          <a:p>
            <a:pPr indent="0" lvl="0" marL="0" rtl="0" algn="ctr">
              <a:lnSpc>
                <a:spcPct val="90000"/>
              </a:lnSpc>
              <a:spcBef>
                <a:spcPts val="1000"/>
              </a:spcBef>
              <a:spcAft>
                <a:spcPts val="0"/>
              </a:spcAft>
              <a:buClr>
                <a:schemeClr val="dk1"/>
              </a:buClr>
              <a:buSzPts val="1800"/>
              <a:buNone/>
            </a:pPr>
            <a:r>
              <a:rPr lang="en-US" sz="1800">
                <a:solidFill>
                  <a:schemeClr val="dk1"/>
                </a:solidFill>
                <a:latin typeface="Helvetica Neue"/>
                <a:ea typeface="Helvetica Neue"/>
                <a:cs typeface="Helvetica Neue"/>
                <a:sym typeface="Helvetica Neue"/>
              </a:rPr>
              <a:t>email@nomdedomaine.com</a:t>
            </a:r>
            <a:endParaRPr/>
          </a:p>
          <a:p>
            <a:pPr indent="0" lvl="0" marL="0" rtl="0" algn="ctr">
              <a:lnSpc>
                <a:spcPct val="90000"/>
              </a:lnSpc>
              <a:spcBef>
                <a:spcPts val="1000"/>
              </a:spcBef>
              <a:spcAft>
                <a:spcPts val="0"/>
              </a:spcAft>
              <a:buClr>
                <a:schemeClr val="dk1"/>
              </a:buClr>
              <a:buSzPts val="1800"/>
              <a:buNone/>
            </a:pPr>
            <a:r>
              <a:rPr lang="en-US" sz="1800">
                <a:solidFill>
                  <a:schemeClr val="dk1"/>
                </a:solidFill>
                <a:latin typeface="Helvetica Neue"/>
                <a:ea typeface="Helvetica Neue"/>
                <a:cs typeface="Helvetica Neue"/>
                <a:sym typeface="Helvetica Neue"/>
              </a:rPr>
              <a:t>siteweb.com</a:t>
            </a:r>
            <a:endParaRPr/>
          </a:p>
        </p:txBody>
      </p:sp>
      <p:pic>
        <p:nvPicPr>
          <p:cNvPr descr="A close up of a logo&#10;&#10;Description automatically generated" id="178" name="Google Shape;178;p10"/>
          <p:cNvPicPr preferRelativeResize="0"/>
          <p:nvPr/>
        </p:nvPicPr>
        <p:blipFill rotWithShape="1">
          <a:blip r:embed="rId4">
            <a:alphaModFix/>
          </a:blip>
          <a:srcRect b="0" l="0" r="0" t="0"/>
          <a:stretch/>
        </p:blipFill>
        <p:spPr>
          <a:xfrm>
            <a:off x="10415751" y="177530"/>
            <a:ext cx="1590021" cy="61755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2"/>
          <p:cNvSpPr txBox="1"/>
          <p:nvPr>
            <p:ph idx="1" type="body"/>
          </p:nvPr>
        </p:nvSpPr>
        <p:spPr>
          <a:xfrm>
            <a:off x="761855" y="1283616"/>
            <a:ext cx="5108514" cy="297807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rPr b="1" lang="en-US"/>
              <a:t>Insérez le texte d’introduction ici. </a:t>
            </a:r>
            <a:r>
              <a:rPr lang="en-US"/>
              <a:t>Excepteur sint occaecat cupidatat non proident sunt in culpa qui officia deserunt mollit anim id est laborum</a:t>
            </a:r>
            <a:endParaRPr/>
          </a:p>
        </p:txBody>
      </p:sp>
      <p:pic>
        <p:nvPicPr>
          <p:cNvPr id="99" name="Google Shape;99;p2"/>
          <p:cNvPicPr preferRelativeResize="0"/>
          <p:nvPr/>
        </p:nvPicPr>
        <p:blipFill rotWithShape="1">
          <a:blip r:embed="rId3">
            <a:alphaModFix amt="20000"/>
          </a:blip>
          <a:srcRect b="0" l="0" r="0" t="0"/>
          <a:stretch/>
        </p:blipFill>
        <p:spPr>
          <a:xfrm>
            <a:off x="5870369" y="0"/>
            <a:ext cx="6321631" cy="6857999"/>
          </a:xfrm>
          <a:prstGeom prst="rect">
            <a:avLst/>
          </a:prstGeom>
          <a:noFill/>
          <a:ln>
            <a:noFill/>
          </a:ln>
        </p:spPr>
      </p:pic>
      <p:pic>
        <p:nvPicPr>
          <p:cNvPr descr="A close up of a sign&#10;&#10;Description automatically generated" id="100" name="Google Shape;100;p2"/>
          <p:cNvPicPr preferRelativeResize="0"/>
          <p:nvPr/>
        </p:nvPicPr>
        <p:blipFill rotWithShape="1">
          <a:blip r:embed="rId4">
            <a:alphaModFix/>
          </a:blip>
          <a:srcRect b="0" l="0" r="0" t="0"/>
          <a:stretch/>
        </p:blipFill>
        <p:spPr>
          <a:xfrm>
            <a:off x="10406135" y="181248"/>
            <a:ext cx="1591056" cy="61795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3"/>
          <p:cNvSpPr txBox="1"/>
          <p:nvPr>
            <p:ph idx="4294967295" type="title"/>
          </p:nvPr>
        </p:nvSpPr>
        <p:spPr>
          <a:xfrm>
            <a:off x="736974" y="157933"/>
            <a:ext cx="7647001" cy="1569094"/>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11111"/>
              <a:buFont typeface="Helvetica Neue"/>
              <a:buNone/>
            </a:pPr>
            <a:r>
              <a:rPr lang="en-US" sz="4000"/>
              <a:t>FLUX DE REVENUS DU SECTEUR : </a:t>
            </a:r>
            <a:br>
              <a:rPr lang="en-US" sz="4000"/>
            </a:br>
            <a:r>
              <a:rPr lang="en-US" sz="3200"/>
              <a:t>SITUATION ACTUELLE ET PRÉVISIONS</a:t>
            </a:r>
            <a:endParaRPr sz="4000"/>
          </a:p>
        </p:txBody>
      </p:sp>
      <p:pic>
        <p:nvPicPr>
          <p:cNvPr descr="A close up of a sign&#10;&#10;Description automatically generated" id="107" name="Google Shape;107;p3"/>
          <p:cNvPicPr preferRelativeResize="0"/>
          <p:nvPr/>
        </p:nvPicPr>
        <p:blipFill rotWithShape="1">
          <a:blip r:embed="rId3">
            <a:alphaModFix/>
          </a:blip>
          <a:srcRect b="0" l="0" r="0" t="0"/>
          <a:stretch/>
        </p:blipFill>
        <p:spPr>
          <a:xfrm>
            <a:off x="10406135" y="181248"/>
            <a:ext cx="1591056" cy="617954"/>
          </a:xfrm>
          <a:prstGeom prst="rect">
            <a:avLst/>
          </a:prstGeom>
          <a:noFill/>
          <a:ln>
            <a:noFill/>
          </a:ln>
        </p:spPr>
      </p:pic>
      <p:graphicFrame>
        <p:nvGraphicFramePr>
          <p:cNvPr id="108" name="Google Shape;108;p3"/>
          <p:cNvGraphicFramePr/>
          <p:nvPr/>
        </p:nvGraphicFramePr>
        <p:xfrm>
          <a:off x="2032000" y="1840676"/>
          <a:ext cx="8128000" cy="4760796"/>
        </p:xfrm>
        <a:graphic>
          <a:graphicData uri="http://schemas.openxmlformats.org/drawingml/2006/chart">
            <c:chart r:id="rId4"/>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4"/>
          <p:cNvSpPr txBox="1"/>
          <p:nvPr>
            <p:ph idx="4294967295" type="title"/>
          </p:nvPr>
        </p:nvSpPr>
        <p:spPr>
          <a:xfrm>
            <a:off x="913463" y="293334"/>
            <a:ext cx="9958137"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Helvetica Neue"/>
              <a:buNone/>
            </a:pPr>
            <a:r>
              <a:rPr lang="en-US" sz="4000"/>
              <a:t>PRINCIPAUX MOTEURS DU MARCHÉ</a:t>
            </a:r>
            <a:endParaRPr/>
          </a:p>
        </p:txBody>
      </p:sp>
      <p:sp>
        <p:nvSpPr>
          <p:cNvPr id="114" name="Google Shape;114;p4"/>
          <p:cNvSpPr/>
          <p:nvPr/>
        </p:nvSpPr>
        <p:spPr>
          <a:xfrm>
            <a:off x="1637930" y="3694330"/>
            <a:ext cx="2034191"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Helvetica Neue"/>
                <a:ea typeface="Helvetica Neue"/>
                <a:cs typeface="Helvetica Neue"/>
                <a:sym typeface="Helvetica Neue"/>
              </a:rPr>
              <a:t>Lorem ipsum dolor sit amet consectetur</a:t>
            </a:r>
            <a:endParaRPr b="0" i="0" sz="2400" u="none" cap="none" strike="noStrike">
              <a:solidFill>
                <a:schemeClr val="dk1"/>
              </a:solidFill>
              <a:latin typeface="Helvetica Neue"/>
              <a:ea typeface="Helvetica Neue"/>
              <a:cs typeface="Helvetica Neue"/>
              <a:sym typeface="Helvetica Neue"/>
            </a:endParaRPr>
          </a:p>
        </p:txBody>
      </p:sp>
      <p:sp>
        <p:nvSpPr>
          <p:cNvPr id="115" name="Google Shape;115;p4"/>
          <p:cNvSpPr/>
          <p:nvPr/>
        </p:nvSpPr>
        <p:spPr>
          <a:xfrm>
            <a:off x="4933364" y="3694330"/>
            <a:ext cx="2034191"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Helvetica Neue"/>
                <a:ea typeface="Helvetica Neue"/>
                <a:cs typeface="Helvetica Neue"/>
                <a:sym typeface="Helvetica Neue"/>
              </a:rPr>
              <a:t>Duis aute irure dolor in reprehenderit</a:t>
            </a:r>
            <a:endParaRPr b="0" i="0" sz="2400" u="none" cap="none" strike="noStrike">
              <a:solidFill>
                <a:schemeClr val="dk1"/>
              </a:solidFill>
              <a:latin typeface="Helvetica Neue"/>
              <a:ea typeface="Helvetica Neue"/>
              <a:cs typeface="Helvetica Neue"/>
              <a:sym typeface="Helvetica Neue"/>
            </a:endParaRPr>
          </a:p>
        </p:txBody>
      </p:sp>
      <p:sp>
        <p:nvSpPr>
          <p:cNvPr id="116" name="Google Shape;116;p4"/>
          <p:cNvSpPr/>
          <p:nvPr/>
        </p:nvSpPr>
        <p:spPr>
          <a:xfrm>
            <a:off x="8353658" y="3694327"/>
            <a:ext cx="2744269"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Helvetica Neue"/>
                <a:ea typeface="Helvetica Neue"/>
                <a:cs typeface="Helvetica Neue"/>
                <a:sym typeface="Helvetica Neue"/>
              </a:rPr>
              <a:t>Excepteur sint occaecat cupidatat non proident</a:t>
            </a:r>
            <a:endParaRPr b="0" i="0" sz="2400" u="none" cap="none" strike="noStrike">
              <a:solidFill>
                <a:schemeClr val="dk1"/>
              </a:solidFill>
              <a:latin typeface="Helvetica Neue"/>
              <a:ea typeface="Helvetica Neue"/>
              <a:cs typeface="Helvetica Neue"/>
              <a:sym typeface="Helvetica Neue"/>
            </a:endParaRPr>
          </a:p>
        </p:txBody>
      </p:sp>
      <p:pic>
        <p:nvPicPr>
          <p:cNvPr id="117" name="Google Shape;117;p4"/>
          <p:cNvPicPr preferRelativeResize="0"/>
          <p:nvPr/>
        </p:nvPicPr>
        <p:blipFill rotWithShape="1">
          <a:blip r:embed="rId3">
            <a:alphaModFix/>
          </a:blip>
          <a:srcRect b="0" l="0" r="0" t="0"/>
          <a:stretch/>
        </p:blipFill>
        <p:spPr>
          <a:xfrm>
            <a:off x="1813281" y="2007316"/>
            <a:ext cx="1589138" cy="1471194"/>
          </a:xfrm>
          <a:prstGeom prst="rect">
            <a:avLst/>
          </a:prstGeom>
          <a:noFill/>
          <a:ln>
            <a:noFill/>
          </a:ln>
        </p:spPr>
      </p:pic>
      <p:pic>
        <p:nvPicPr>
          <p:cNvPr id="118" name="Google Shape;118;p4"/>
          <p:cNvPicPr preferRelativeResize="0"/>
          <p:nvPr/>
        </p:nvPicPr>
        <p:blipFill rotWithShape="1">
          <a:blip r:embed="rId4">
            <a:alphaModFix/>
          </a:blip>
          <a:srcRect b="0" l="0" r="0" t="0"/>
          <a:stretch/>
        </p:blipFill>
        <p:spPr>
          <a:xfrm>
            <a:off x="5131266" y="1987537"/>
            <a:ext cx="1391236" cy="1441463"/>
          </a:xfrm>
          <a:prstGeom prst="rect">
            <a:avLst/>
          </a:prstGeom>
          <a:noFill/>
          <a:ln>
            <a:noFill/>
          </a:ln>
        </p:spPr>
      </p:pic>
      <p:pic>
        <p:nvPicPr>
          <p:cNvPr id="119" name="Google Shape;119;p4"/>
          <p:cNvPicPr preferRelativeResize="0"/>
          <p:nvPr/>
        </p:nvPicPr>
        <p:blipFill rotWithShape="1">
          <a:blip r:embed="rId5">
            <a:alphaModFix/>
          </a:blip>
          <a:srcRect b="0" l="0" r="0" t="0"/>
          <a:stretch/>
        </p:blipFill>
        <p:spPr>
          <a:xfrm>
            <a:off x="8779932" y="2000176"/>
            <a:ext cx="1312335" cy="1377679"/>
          </a:xfrm>
          <a:prstGeom prst="rect">
            <a:avLst/>
          </a:prstGeom>
          <a:noFill/>
          <a:ln>
            <a:noFill/>
          </a:ln>
        </p:spPr>
      </p:pic>
      <p:pic>
        <p:nvPicPr>
          <p:cNvPr descr="A close up of a sign&#10;&#10;Description automatically generated" id="120" name="Google Shape;120;p4"/>
          <p:cNvPicPr preferRelativeResize="0"/>
          <p:nvPr/>
        </p:nvPicPr>
        <p:blipFill rotWithShape="1">
          <a:blip r:embed="rId6">
            <a:alphaModFix/>
          </a:blip>
          <a:srcRect b="0" l="0" r="0" t="0"/>
          <a:stretch/>
        </p:blipFill>
        <p:spPr>
          <a:xfrm>
            <a:off x="10406135" y="181248"/>
            <a:ext cx="1591056" cy="61795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5"/>
          <p:cNvSpPr txBox="1"/>
          <p:nvPr>
            <p:ph idx="4294967295"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Helvetica Neue"/>
              <a:buNone/>
            </a:pPr>
            <a:r>
              <a:rPr lang="en-US" sz="4000"/>
              <a:t>TENDANCES MONDIALES</a:t>
            </a:r>
            <a:endParaRPr/>
          </a:p>
        </p:txBody>
      </p:sp>
      <p:graphicFrame>
        <p:nvGraphicFramePr>
          <p:cNvPr id="126" name="Google Shape;126;p5"/>
          <p:cNvGraphicFramePr/>
          <p:nvPr/>
        </p:nvGraphicFramePr>
        <p:xfrm>
          <a:off x="838201" y="1825625"/>
          <a:ext cx="6477000" cy="4351338"/>
        </p:xfrm>
        <a:graphic>
          <a:graphicData uri="http://schemas.openxmlformats.org/drawingml/2006/chart">
            <c:chart r:id="rId3"/>
          </a:graphicData>
        </a:graphic>
      </p:graphicFrame>
      <p:sp>
        <p:nvSpPr>
          <p:cNvPr id="127" name="Google Shape;127;p5"/>
          <p:cNvSpPr txBox="1"/>
          <p:nvPr/>
        </p:nvSpPr>
        <p:spPr>
          <a:xfrm>
            <a:off x="8223929" y="2667000"/>
            <a:ext cx="3000375" cy="19389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Helvetica Neue"/>
                <a:ea typeface="Helvetica Neue"/>
                <a:cs typeface="Helvetica Neue"/>
                <a:sym typeface="Helvetica Neue"/>
              </a:rPr>
              <a:t>Duis aute irure dolor in reprehenderit in voluptate velit esse cillum dolore eu fugiat nulla pariatur</a:t>
            </a:r>
            <a:endParaRPr b="0" i="0" sz="2400" u="none" cap="none" strike="noStrike">
              <a:solidFill>
                <a:schemeClr val="dk1"/>
              </a:solidFill>
              <a:latin typeface="Helvetica Neue"/>
              <a:ea typeface="Helvetica Neue"/>
              <a:cs typeface="Helvetica Neue"/>
              <a:sym typeface="Helvetica Neue"/>
            </a:endParaRPr>
          </a:p>
        </p:txBody>
      </p:sp>
      <p:pic>
        <p:nvPicPr>
          <p:cNvPr descr="A close up of a sign&#10;&#10;Description automatically generated" id="128" name="Google Shape;128;p5"/>
          <p:cNvPicPr preferRelativeResize="0"/>
          <p:nvPr/>
        </p:nvPicPr>
        <p:blipFill rotWithShape="1">
          <a:blip r:embed="rId4">
            <a:alphaModFix/>
          </a:blip>
          <a:srcRect b="0" l="0" r="0" t="0"/>
          <a:stretch/>
        </p:blipFill>
        <p:spPr>
          <a:xfrm>
            <a:off x="10406135" y="181248"/>
            <a:ext cx="1591056" cy="61795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6"/>
          <p:cNvSpPr txBox="1"/>
          <p:nvPr>
            <p:ph idx="4294967295"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Helvetica Neue"/>
              <a:buNone/>
            </a:pPr>
            <a:r>
              <a:rPr lang="en-US" sz="4000"/>
              <a:t>VENTES PAR PAYS</a:t>
            </a:r>
            <a:endParaRPr/>
          </a:p>
        </p:txBody>
      </p:sp>
      <p:pic>
        <p:nvPicPr>
          <p:cNvPr descr="A close up of a sign&#10;&#10;Description automatically generated" id="134" name="Google Shape;134;p6"/>
          <p:cNvPicPr preferRelativeResize="0"/>
          <p:nvPr/>
        </p:nvPicPr>
        <p:blipFill rotWithShape="1">
          <a:blip r:embed="rId3">
            <a:alphaModFix/>
          </a:blip>
          <a:srcRect b="0" l="0" r="0" t="0"/>
          <a:stretch/>
        </p:blipFill>
        <p:spPr>
          <a:xfrm>
            <a:off x="10406135" y="181248"/>
            <a:ext cx="1591056" cy="617954"/>
          </a:xfrm>
          <a:prstGeom prst="rect">
            <a:avLst/>
          </a:prstGeom>
          <a:noFill/>
          <a:ln>
            <a:noFill/>
          </a:ln>
        </p:spPr>
      </p:pic>
      <p:pic>
        <p:nvPicPr>
          <p:cNvPr id="135" name="Google Shape;135;p6"/>
          <p:cNvPicPr preferRelativeResize="0"/>
          <p:nvPr/>
        </p:nvPicPr>
        <p:blipFill rotWithShape="1">
          <a:blip r:embed="rId4">
            <a:alphaModFix/>
          </a:blip>
          <a:srcRect b="0" l="0" r="0" t="0"/>
          <a:stretch/>
        </p:blipFill>
        <p:spPr>
          <a:xfrm>
            <a:off x="2032000" y="1027906"/>
            <a:ext cx="8128000" cy="541866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7"/>
          <p:cNvSpPr txBox="1"/>
          <p:nvPr>
            <p:ph idx="4294967295" type="title"/>
          </p:nvPr>
        </p:nvSpPr>
        <p:spPr>
          <a:xfrm>
            <a:off x="838199" y="757374"/>
            <a:ext cx="4913166" cy="89352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Helvetica Neue"/>
              <a:buNone/>
            </a:pPr>
            <a:r>
              <a:rPr lang="en-US" sz="4000"/>
              <a:t>CHIFFRES CLÉS DES RÉSULTATS DE L'ENQUÊTE</a:t>
            </a:r>
            <a:endParaRPr sz="4000"/>
          </a:p>
        </p:txBody>
      </p:sp>
      <p:grpSp>
        <p:nvGrpSpPr>
          <p:cNvPr id="141" name="Google Shape;141;p7"/>
          <p:cNvGrpSpPr/>
          <p:nvPr/>
        </p:nvGrpSpPr>
        <p:grpSpPr>
          <a:xfrm>
            <a:off x="5659421" y="1260902"/>
            <a:ext cx="6170031" cy="5053784"/>
            <a:chOff x="8675611" y="1302625"/>
            <a:chExt cx="5285634" cy="5029912"/>
          </a:xfrm>
        </p:grpSpPr>
        <p:grpSp>
          <p:nvGrpSpPr>
            <p:cNvPr id="142" name="Google Shape;142;p7"/>
            <p:cNvGrpSpPr/>
            <p:nvPr/>
          </p:nvGrpSpPr>
          <p:grpSpPr>
            <a:xfrm>
              <a:off x="8675611" y="1302625"/>
              <a:ext cx="5285634" cy="5029912"/>
              <a:chOff x="4092203" y="1219099"/>
              <a:chExt cx="4489673" cy="5029912"/>
            </a:xfrm>
          </p:grpSpPr>
          <p:graphicFrame>
            <p:nvGraphicFramePr>
              <p:cNvPr id="143" name="Google Shape;143;p7"/>
              <p:cNvGraphicFramePr/>
              <p:nvPr/>
            </p:nvGraphicFramePr>
            <p:xfrm>
              <a:off x="4176857" y="2951200"/>
              <a:ext cx="1299027" cy="1523528"/>
            </p:xfrm>
            <a:graphic>
              <a:graphicData uri="http://schemas.openxmlformats.org/drawingml/2006/chart">
                <c:chart r:id="rId3"/>
              </a:graphicData>
            </a:graphic>
          </p:graphicFrame>
          <p:sp>
            <p:nvSpPr>
              <p:cNvPr id="144" name="Google Shape;144;p7"/>
              <p:cNvSpPr/>
              <p:nvPr/>
            </p:nvSpPr>
            <p:spPr>
              <a:xfrm>
                <a:off x="5376985" y="1519434"/>
                <a:ext cx="3204889"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Helvetica Neue"/>
                    <a:ea typeface="Helvetica Neue"/>
                    <a:cs typeface="Helvetica Neue"/>
                    <a:sym typeface="Helvetica Neue"/>
                  </a:rPr>
                  <a:t>76 % des lorem ipsum dolor sit amet consectetur adipiscing</a:t>
                </a:r>
                <a:endParaRPr b="0" i="0" sz="2400" u="none" cap="none" strike="noStrike">
                  <a:solidFill>
                    <a:schemeClr val="dk1"/>
                  </a:solidFill>
                  <a:latin typeface="Helvetica Neue"/>
                  <a:ea typeface="Helvetica Neue"/>
                  <a:cs typeface="Helvetica Neue"/>
                  <a:sym typeface="Helvetica Neue"/>
                </a:endParaRPr>
              </a:p>
            </p:txBody>
          </p:sp>
          <p:graphicFrame>
            <p:nvGraphicFramePr>
              <p:cNvPr id="145" name="Google Shape;145;p7"/>
              <p:cNvGraphicFramePr/>
              <p:nvPr/>
            </p:nvGraphicFramePr>
            <p:xfrm>
              <a:off x="4092203" y="1219099"/>
              <a:ext cx="1370274" cy="1534759"/>
            </p:xfrm>
            <a:graphic>
              <a:graphicData uri="http://schemas.openxmlformats.org/drawingml/2006/chart">
                <c:chart r:id="rId4"/>
              </a:graphicData>
            </a:graphic>
          </p:graphicFrame>
          <p:sp>
            <p:nvSpPr>
              <p:cNvPr id="146" name="Google Shape;146;p7"/>
              <p:cNvSpPr/>
              <p:nvPr/>
            </p:nvSpPr>
            <p:spPr>
              <a:xfrm>
                <a:off x="5376984" y="3297466"/>
                <a:ext cx="3029795"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Helvetica Neue"/>
                    <a:ea typeface="Helvetica Neue"/>
                    <a:cs typeface="Helvetica Neue"/>
                    <a:sym typeface="Helvetica Neue"/>
                  </a:rPr>
                  <a:t>92 % des ut enim ad minim veniam quis nostrud exercita</a:t>
                </a:r>
                <a:endParaRPr b="0" i="0" sz="2400" u="none" cap="none" strike="noStrike">
                  <a:solidFill>
                    <a:schemeClr val="dk1"/>
                  </a:solidFill>
                  <a:latin typeface="Helvetica Neue"/>
                  <a:ea typeface="Helvetica Neue"/>
                  <a:cs typeface="Helvetica Neue"/>
                  <a:sym typeface="Helvetica Neue"/>
                </a:endParaRPr>
              </a:p>
            </p:txBody>
          </p:sp>
          <p:graphicFrame>
            <p:nvGraphicFramePr>
              <p:cNvPr id="147" name="Google Shape;147;p7"/>
              <p:cNvGraphicFramePr/>
              <p:nvPr/>
            </p:nvGraphicFramePr>
            <p:xfrm>
              <a:off x="4179005" y="4714252"/>
              <a:ext cx="1370274" cy="1534759"/>
            </p:xfrm>
            <a:graphic>
              <a:graphicData uri="http://schemas.openxmlformats.org/drawingml/2006/chart">
                <c:chart r:id="rId5"/>
              </a:graphicData>
            </a:graphic>
          </p:graphicFrame>
          <p:sp>
            <p:nvSpPr>
              <p:cNvPr id="148" name="Google Shape;148;p7"/>
              <p:cNvSpPr/>
              <p:nvPr/>
            </p:nvSpPr>
            <p:spPr>
              <a:xfrm>
                <a:off x="5376984" y="5015056"/>
                <a:ext cx="3204892"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Helvetica Neue"/>
                    <a:ea typeface="Helvetica Neue"/>
                    <a:cs typeface="Helvetica Neue"/>
                    <a:sym typeface="Helvetica Neue"/>
                  </a:rPr>
                  <a:t>89 % des aute irure dolor in reprehenderit in voluptate</a:t>
                </a:r>
                <a:endParaRPr b="0" i="0" sz="2400" u="none" cap="none" strike="noStrike">
                  <a:solidFill>
                    <a:schemeClr val="dk1"/>
                  </a:solidFill>
                  <a:latin typeface="Helvetica Neue"/>
                  <a:ea typeface="Helvetica Neue"/>
                  <a:cs typeface="Helvetica Neue"/>
                  <a:sym typeface="Helvetica Neue"/>
                </a:endParaRPr>
              </a:p>
            </p:txBody>
          </p:sp>
        </p:grpSp>
        <p:grpSp>
          <p:nvGrpSpPr>
            <p:cNvPr id="149" name="Google Shape;149;p7"/>
            <p:cNvGrpSpPr/>
            <p:nvPr/>
          </p:nvGrpSpPr>
          <p:grpSpPr>
            <a:xfrm>
              <a:off x="9180909" y="1868050"/>
              <a:ext cx="837339" cy="3845764"/>
              <a:chOff x="6592441" y="1812518"/>
              <a:chExt cx="837339" cy="3845764"/>
            </a:xfrm>
          </p:grpSpPr>
          <p:sp>
            <p:nvSpPr>
              <p:cNvPr id="150" name="Google Shape;150;p7"/>
              <p:cNvSpPr/>
              <p:nvPr/>
            </p:nvSpPr>
            <p:spPr>
              <a:xfrm>
                <a:off x="6592441" y="1812518"/>
                <a:ext cx="801000" cy="45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Helvetica Neue"/>
                    <a:ea typeface="Helvetica Neue"/>
                    <a:cs typeface="Helvetica Neue"/>
                    <a:sym typeface="Helvetica Neue"/>
                  </a:rPr>
                  <a:t>76</a:t>
                </a:r>
                <a:r>
                  <a:rPr b="1" lang="en-US" sz="2400">
                    <a:solidFill>
                      <a:schemeClr val="dk1"/>
                    </a:solidFill>
                    <a:latin typeface="Helvetica Neue"/>
                    <a:ea typeface="Helvetica Neue"/>
                    <a:cs typeface="Helvetica Neue"/>
                    <a:sym typeface="Helvetica Neue"/>
                  </a:rPr>
                  <a:t> </a:t>
                </a:r>
                <a:r>
                  <a:rPr b="1" i="0" lang="en-US" sz="2400" u="none" cap="none" strike="noStrike">
                    <a:solidFill>
                      <a:schemeClr val="dk1"/>
                    </a:solidFill>
                    <a:latin typeface="Helvetica Neue"/>
                    <a:ea typeface="Helvetica Neue"/>
                    <a:cs typeface="Helvetica Neue"/>
                    <a:sym typeface="Helvetica Neue"/>
                  </a:rPr>
                  <a:t>%</a:t>
                </a:r>
                <a:endParaRPr b="1" i="0" sz="2400" u="none" cap="none" strike="noStrike">
                  <a:solidFill>
                    <a:schemeClr val="dk1"/>
                  </a:solidFill>
                  <a:latin typeface="Helvetica Neue"/>
                  <a:ea typeface="Helvetica Neue"/>
                  <a:cs typeface="Helvetica Neue"/>
                  <a:sym typeface="Helvetica Neue"/>
                </a:endParaRPr>
              </a:p>
            </p:txBody>
          </p:sp>
          <p:sp>
            <p:nvSpPr>
              <p:cNvPr id="151" name="Google Shape;151;p7"/>
              <p:cNvSpPr/>
              <p:nvPr/>
            </p:nvSpPr>
            <p:spPr>
              <a:xfrm>
                <a:off x="6628672" y="3562091"/>
                <a:ext cx="801108" cy="4594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Helvetica Neue"/>
                    <a:ea typeface="Helvetica Neue"/>
                    <a:cs typeface="Helvetica Neue"/>
                    <a:sym typeface="Helvetica Neue"/>
                  </a:rPr>
                  <a:t>92 %</a:t>
                </a:r>
                <a:endParaRPr b="1" i="0" sz="2400" u="none" cap="none" strike="noStrike">
                  <a:solidFill>
                    <a:schemeClr val="dk1"/>
                  </a:solidFill>
                  <a:latin typeface="Helvetica Neue"/>
                  <a:ea typeface="Helvetica Neue"/>
                  <a:cs typeface="Helvetica Neue"/>
                  <a:sym typeface="Helvetica Neue"/>
                </a:endParaRPr>
              </a:p>
            </p:txBody>
          </p:sp>
          <p:sp>
            <p:nvSpPr>
              <p:cNvPr id="152" name="Google Shape;152;p7"/>
              <p:cNvSpPr/>
              <p:nvPr/>
            </p:nvSpPr>
            <p:spPr>
              <a:xfrm>
                <a:off x="6628672" y="5198840"/>
                <a:ext cx="801108" cy="4594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Helvetica Neue"/>
                    <a:ea typeface="Helvetica Neue"/>
                    <a:cs typeface="Helvetica Neue"/>
                    <a:sym typeface="Helvetica Neue"/>
                  </a:rPr>
                  <a:t>89 %</a:t>
                </a:r>
                <a:endParaRPr b="1" i="0" sz="2400" u="none" cap="none" strike="noStrike">
                  <a:solidFill>
                    <a:schemeClr val="dk1"/>
                  </a:solidFill>
                  <a:latin typeface="Helvetica Neue"/>
                  <a:ea typeface="Helvetica Neue"/>
                  <a:cs typeface="Helvetica Neue"/>
                  <a:sym typeface="Helvetica Neue"/>
                </a:endParaRPr>
              </a:p>
            </p:txBody>
          </p:sp>
        </p:grpSp>
      </p:grpSp>
      <p:grpSp>
        <p:nvGrpSpPr>
          <p:cNvPr id="153" name="Google Shape;153;p7"/>
          <p:cNvGrpSpPr/>
          <p:nvPr/>
        </p:nvGrpSpPr>
        <p:grpSpPr>
          <a:xfrm>
            <a:off x="1030031" y="3066931"/>
            <a:ext cx="3969650" cy="1569660"/>
            <a:chOff x="789399" y="3079012"/>
            <a:chExt cx="3969650" cy="1569660"/>
          </a:xfrm>
        </p:grpSpPr>
        <p:sp>
          <p:nvSpPr>
            <p:cNvPr id="154" name="Google Shape;154;p7"/>
            <p:cNvSpPr/>
            <p:nvPr/>
          </p:nvSpPr>
          <p:spPr>
            <a:xfrm>
              <a:off x="2203349" y="3079012"/>
              <a:ext cx="2555700" cy="1569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Helvetica Neue"/>
                  <a:ea typeface="Helvetica Neue"/>
                  <a:cs typeface="Helvetica Neue"/>
                  <a:sym typeface="Helvetica Neue"/>
                </a:rPr>
                <a:t>Excepteur sint occaecat cupidatat</a:t>
              </a:r>
              <a:endParaRPr b="0" i="0" sz="3200" u="none" cap="none" strike="noStrike">
                <a:solidFill>
                  <a:schemeClr val="dk1"/>
                </a:solidFill>
                <a:latin typeface="Helvetica Neue"/>
                <a:ea typeface="Helvetica Neue"/>
                <a:cs typeface="Helvetica Neue"/>
                <a:sym typeface="Helvetica Neue"/>
              </a:endParaRPr>
            </a:p>
          </p:txBody>
        </p:sp>
        <p:sp>
          <p:nvSpPr>
            <p:cNvPr id="155" name="Google Shape;155;p7"/>
            <p:cNvSpPr/>
            <p:nvPr/>
          </p:nvSpPr>
          <p:spPr>
            <a:xfrm>
              <a:off x="789399" y="3079012"/>
              <a:ext cx="1816902"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600"/>
                <a:buFont typeface="Arial"/>
                <a:buNone/>
              </a:pPr>
              <a:r>
                <a:rPr b="0" i="0" lang="en-US" sz="9600" u="none" cap="none" strike="noStrike">
                  <a:solidFill>
                    <a:schemeClr val="dk1"/>
                  </a:solidFill>
                  <a:latin typeface="Calibri"/>
                  <a:ea typeface="Calibri"/>
                  <a:cs typeface="Calibri"/>
                  <a:sym typeface="Calibri"/>
                </a:rPr>
                <a:t>#1</a:t>
              </a:r>
              <a:endParaRPr b="0" i="0" sz="1400" u="none" cap="none" strike="noStrike">
                <a:solidFill>
                  <a:srgbClr val="000000"/>
                </a:solidFill>
                <a:latin typeface="Arial"/>
                <a:ea typeface="Arial"/>
                <a:cs typeface="Arial"/>
                <a:sym typeface="Arial"/>
              </a:endParaRPr>
            </a:p>
          </p:txBody>
        </p:sp>
      </p:grpSp>
      <p:pic>
        <p:nvPicPr>
          <p:cNvPr descr="A close up of a sign&#10;&#10;Description automatically generated" id="156" name="Google Shape;156;p7"/>
          <p:cNvPicPr preferRelativeResize="0"/>
          <p:nvPr/>
        </p:nvPicPr>
        <p:blipFill rotWithShape="1">
          <a:blip r:embed="rId6">
            <a:alphaModFix/>
          </a:blip>
          <a:srcRect b="0" l="0" r="0" t="0"/>
          <a:stretch/>
        </p:blipFill>
        <p:spPr>
          <a:xfrm>
            <a:off x="10406135" y="181248"/>
            <a:ext cx="1591056" cy="61795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8"/>
          <p:cNvSpPr txBox="1"/>
          <p:nvPr>
            <p:ph idx="4294967295"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Helvetica Neue"/>
              <a:buNone/>
            </a:pPr>
            <a:r>
              <a:rPr lang="en-US" sz="4000"/>
              <a:t>ANALYSE DE LA CONCURRENCE</a:t>
            </a:r>
            <a:endParaRPr/>
          </a:p>
        </p:txBody>
      </p:sp>
      <p:graphicFrame>
        <p:nvGraphicFramePr>
          <p:cNvPr id="162" name="Google Shape;162;p8"/>
          <p:cNvGraphicFramePr/>
          <p:nvPr/>
        </p:nvGraphicFramePr>
        <p:xfrm>
          <a:off x="838200" y="1825625"/>
          <a:ext cx="9811215" cy="3861497"/>
        </p:xfrm>
        <a:graphic>
          <a:graphicData uri="http://schemas.openxmlformats.org/drawingml/2006/chart">
            <c:chart r:id="rId3"/>
          </a:graphicData>
        </a:graphic>
      </p:graphicFrame>
      <p:pic>
        <p:nvPicPr>
          <p:cNvPr descr="A close up of a sign&#10;&#10;Description automatically generated" id="163" name="Google Shape;163;p8"/>
          <p:cNvPicPr preferRelativeResize="0"/>
          <p:nvPr/>
        </p:nvPicPr>
        <p:blipFill rotWithShape="1">
          <a:blip r:embed="rId4">
            <a:alphaModFix/>
          </a:blip>
          <a:srcRect b="0" l="0" r="0" t="0"/>
          <a:stretch/>
        </p:blipFill>
        <p:spPr>
          <a:xfrm>
            <a:off x="10406135" y="181248"/>
            <a:ext cx="1591056" cy="61795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9"/>
          <p:cNvSpPr txBox="1"/>
          <p:nvPr>
            <p:ph idx="4294967295" type="title"/>
          </p:nvPr>
        </p:nvSpPr>
        <p:spPr>
          <a:xfrm>
            <a:off x="1049956" y="365125"/>
            <a:ext cx="10303844"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Helvetica Neue"/>
              <a:buNone/>
            </a:pPr>
            <a:r>
              <a:rPr lang="en-US" sz="4000"/>
              <a:t>SYNTHÈSE</a:t>
            </a:r>
            <a:endParaRPr/>
          </a:p>
        </p:txBody>
      </p:sp>
      <p:sp>
        <p:nvSpPr>
          <p:cNvPr id="169" name="Google Shape;169;p9"/>
          <p:cNvSpPr txBox="1"/>
          <p:nvPr>
            <p:ph idx="1" type="body"/>
          </p:nvPr>
        </p:nvSpPr>
        <p:spPr>
          <a:xfrm>
            <a:off x="1049956" y="1825625"/>
            <a:ext cx="3897428" cy="342014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sz="2400"/>
              <a:t>Duis aute irure dolor in reprehenderit in voluptate velit esse cillum dolore eu fugiat nulla pariatur. Excepteur sint occaecat cupidatat non proident sunt in culpa qui officia deserunt mollit anim id est laborum.</a:t>
            </a:r>
            <a:endParaRPr/>
          </a:p>
        </p:txBody>
      </p:sp>
      <p:pic>
        <p:nvPicPr>
          <p:cNvPr id="170" name="Google Shape;170;p9"/>
          <p:cNvPicPr preferRelativeResize="0"/>
          <p:nvPr/>
        </p:nvPicPr>
        <p:blipFill rotWithShape="1">
          <a:blip r:embed="rId3">
            <a:alphaModFix amt="12000"/>
          </a:blip>
          <a:srcRect b="0" l="0" r="0" t="0"/>
          <a:stretch/>
        </p:blipFill>
        <p:spPr>
          <a:xfrm>
            <a:off x="5210175" y="0"/>
            <a:ext cx="6981825" cy="6857999"/>
          </a:xfrm>
          <a:prstGeom prst="rect">
            <a:avLst/>
          </a:prstGeom>
          <a:noFill/>
          <a:ln>
            <a:noFill/>
          </a:ln>
        </p:spPr>
      </p:pic>
      <p:pic>
        <p:nvPicPr>
          <p:cNvPr descr="A close up of a sign&#10;&#10;Description automatically generated" id="171" name="Google Shape;171;p9"/>
          <p:cNvPicPr preferRelativeResize="0"/>
          <p:nvPr/>
        </p:nvPicPr>
        <p:blipFill rotWithShape="1">
          <a:blip r:embed="rId4">
            <a:alphaModFix/>
          </a:blip>
          <a:srcRect b="0" l="0" r="0" t="0"/>
          <a:stretch/>
        </p:blipFill>
        <p:spPr>
          <a:xfrm>
            <a:off x="10406135" y="181248"/>
            <a:ext cx="1591056" cy="61795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Hubspot">
      <a:dk1>
        <a:srgbClr val="2D3E50"/>
      </a:dk1>
      <a:lt1>
        <a:srgbClr val="F5F8FA"/>
      </a:lt1>
      <a:dk2>
        <a:srgbClr val="341599"/>
      </a:dk2>
      <a:lt2>
        <a:srgbClr val="44546A"/>
      </a:lt2>
      <a:accent1>
        <a:srgbClr val="FEA58E"/>
      </a:accent1>
      <a:accent2>
        <a:srgbClr val="BDA9EA"/>
      </a:accent2>
      <a:accent3>
        <a:srgbClr val="51D3D9"/>
      </a:accent3>
      <a:accent4>
        <a:srgbClr val="F5C78E"/>
      </a:accent4>
      <a:accent5>
        <a:srgbClr val="BDA9EA"/>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2019-06-27T20:44:37Z</dcterms:created>
</cp:coreProperties>
</file>