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XbXqxiqYIIAVZrsktUJzcJzKP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EF08404-6B94-4C22-88B2-43D95879FDEB}">
  <a:tblStyle styleId="{FEF08404-6B94-4C22-88B2-43D95879FDE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417E9EF3-00C8-4900-ADB2-2B272118B81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r-029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2256183" y="87430"/>
            <a:ext cx="779227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fr-029" sz="4000" u="none" cap="none" strike="noStrik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Diagramme de PERT </a:t>
            </a:r>
            <a:endParaRPr b="0" i="0" sz="14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1775042" y="17890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{FEF08404-6B94-4C22-88B2-43D95879FDEB}</a:tableStyleId>
              </a:tblPr>
              <a:tblGrid>
                <a:gridCol w="970900"/>
                <a:gridCol w="2912675"/>
                <a:gridCol w="1137750"/>
                <a:gridCol w="809075"/>
                <a:gridCol w="1436100"/>
                <a:gridCol w="1375425"/>
              </a:tblGrid>
              <a:tr h="1273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Tâche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Tâche antérieure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Durée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 de début au plus tôt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 de fin au plus tard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tâche A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tâche B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tâche C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tâche D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tâche 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tâche F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B,E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tâche G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F,H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tâche H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2" name="Google Shape;92;p1"/>
          <p:cNvSpPr txBox="1"/>
          <p:nvPr/>
        </p:nvSpPr>
        <p:spPr>
          <a:xfrm>
            <a:off x="1477615" y="1160739"/>
            <a:ext cx="693751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-029" sz="2400" u="none" cap="none" strike="noStrik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Source de données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2565008" y="79512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fr-029" sz="4000" u="none" cap="none" strike="noStrik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Diagramme de PERT</a:t>
            </a:r>
            <a:endParaRPr b="0" i="0" sz="1400" u="none" cap="none" strike="noStrike">
              <a:solidFill>
                <a:srgbClr val="213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1477615" y="1160739"/>
            <a:ext cx="693751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-029" sz="2400" u="none" cap="none" strike="noStrik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Représentation graphique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"/>
          <p:cNvGrpSpPr/>
          <p:nvPr/>
        </p:nvGrpSpPr>
        <p:grpSpPr>
          <a:xfrm>
            <a:off x="1302415" y="2781520"/>
            <a:ext cx="774383" cy="646500"/>
            <a:chOff x="1530574" y="2779501"/>
            <a:chExt cx="639226" cy="646500"/>
          </a:xfrm>
        </p:grpSpPr>
        <p:cxnSp>
          <p:nvCxnSpPr>
            <p:cNvPr id="102" name="Google Shape;102;p2"/>
            <p:cNvCxnSpPr/>
            <p:nvPr/>
          </p:nvCxnSpPr>
          <p:spPr>
            <a:xfrm>
              <a:off x="1530574" y="3100982"/>
              <a:ext cx="639226" cy="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03" name="Google Shape;103;p2"/>
            <p:cNvSpPr txBox="1"/>
            <p:nvPr/>
          </p:nvSpPr>
          <p:spPr>
            <a:xfrm>
              <a:off x="1564213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4" name="Google Shape;104;p2"/>
          <p:cNvGrpSpPr/>
          <p:nvPr/>
        </p:nvGrpSpPr>
        <p:grpSpPr>
          <a:xfrm>
            <a:off x="835741" y="3539830"/>
            <a:ext cx="1875710" cy="1810151"/>
            <a:chOff x="1328540" y="1440191"/>
            <a:chExt cx="1593764" cy="1464649"/>
          </a:xfrm>
        </p:grpSpPr>
        <p:cxnSp>
          <p:nvCxnSpPr>
            <p:cNvPr id="105" name="Google Shape;105;p2"/>
            <p:cNvCxnSpPr/>
            <p:nvPr/>
          </p:nvCxnSpPr>
          <p:spPr>
            <a:xfrm>
              <a:off x="1328540" y="1440191"/>
              <a:ext cx="1593764" cy="1464649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06" name="Google Shape;106;p2"/>
            <p:cNvSpPr txBox="1"/>
            <p:nvPr/>
          </p:nvSpPr>
          <p:spPr>
            <a:xfrm>
              <a:off x="1976230" y="1837007"/>
              <a:ext cx="258900" cy="58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7" name="Google Shape;107;p2"/>
          <p:cNvGrpSpPr/>
          <p:nvPr/>
        </p:nvGrpSpPr>
        <p:grpSpPr>
          <a:xfrm>
            <a:off x="2999349" y="2779835"/>
            <a:ext cx="774383" cy="646500"/>
            <a:chOff x="1025244" y="2779501"/>
            <a:chExt cx="556553" cy="646500"/>
          </a:xfrm>
        </p:grpSpPr>
        <p:cxnSp>
          <p:nvCxnSpPr>
            <p:cNvPr id="108" name="Google Shape;108;p2"/>
            <p:cNvCxnSpPr/>
            <p:nvPr/>
          </p:nvCxnSpPr>
          <p:spPr>
            <a:xfrm>
              <a:off x="1025244" y="3102667"/>
              <a:ext cx="556553" cy="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09" name="Google Shape;109;p2"/>
            <p:cNvSpPr txBox="1"/>
            <p:nvPr/>
          </p:nvSpPr>
          <p:spPr>
            <a:xfrm>
              <a:off x="1047375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" name="Google Shape;110;p2"/>
          <p:cNvGrpSpPr/>
          <p:nvPr/>
        </p:nvGrpSpPr>
        <p:grpSpPr>
          <a:xfrm>
            <a:off x="4664545" y="2779835"/>
            <a:ext cx="725387" cy="646500"/>
            <a:chOff x="431611" y="2779501"/>
            <a:chExt cx="643476" cy="646500"/>
          </a:xfrm>
        </p:grpSpPr>
        <p:cxnSp>
          <p:nvCxnSpPr>
            <p:cNvPr id="111" name="Google Shape;111;p2"/>
            <p:cNvCxnSpPr/>
            <p:nvPr/>
          </p:nvCxnSpPr>
          <p:spPr>
            <a:xfrm>
              <a:off x="431611" y="3102667"/>
              <a:ext cx="643476" cy="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12" name="Google Shape;112;p2"/>
            <p:cNvSpPr txBox="1"/>
            <p:nvPr/>
          </p:nvSpPr>
          <p:spPr>
            <a:xfrm>
              <a:off x="490785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3" name="Google Shape;113;p2"/>
          <p:cNvGrpSpPr/>
          <p:nvPr/>
        </p:nvGrpSpPr>
        <p:grpSpPr>
          <a:xfrm>
            <a:off x="6278572" y="3322261"/>
            <a:ext cx="1186296" cy="723401"/>
            <a:chOff x="-212632" y="2989531"/>
            <a:chExt cx="1035492" cy="1636800"/>
          </a:xfrm>
        </p:grpSpPr>
        <p:cxnSp>
          <p:nvCxnSpPr>
            <p:cNvPr id="114" name="Google Shape;114;p2"/>
            <p:cNvCxnSpPr/>
            <p:nvPr/>
          </p:nvCxnSpPr>
          <p:spPr>
            <a:xfrm>
              <a:off x="-212632" y="3484505"/>
              <a:ext cx="1035492" cy="851305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15" name="Google Shape;115;p2"/>
            <p:cNvSpPr txBox="1"/>
            <p:nvPr/>
          </p:nvSpPr>
          <p:spPr>
            <a:xfrm>
              <a:off x="42172" y="2989531"/>
              <a:ext cx="501300" cy="163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6" name="Google Shape;116;p2"/>
          <p:cNvGrpSpPr/>
          <p:nvPr/>
        </p:nvGrpSpPr>
        <p:grpSpPr>
          <a:xfrm>
            <a:off x="6278572" y="1556271"/>
            <a:ext cx="1085243" cy="1147634"/>
            <a:chOff x="2044461" y="2493752"/>
            <a:chExt cx="1052045" cy="1164893"/>
          </a:xfrm>
        </p:grpSpPr>
        <p:cxnSp>
          <p:nvCxnSpPr>
            <p:cNvPr id="117" name="Google Shape;117;p2"/>
            <p:cNvCxnSpPr/>
            <p:nvPr/>
          </p:nvCxnSpPr>
          <p:spPr>
            <a:xfrm flipH="1" rot="10800000">
              <a:off x="2044461" y="2493752"/>
              <a:ext cx="1052045" cy="1164893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18" name="Google Shape;118;p2"/>
            <p:cNvSpPr txBox="1"/>
            <p:nvPr/>
          </p:nvSpPr>
          <p:spPr>
            <a:xfrm>
              <a:off x="2233140" y="2793996"/>
              <a:ext cx="501300" cy="73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9" name="Google Shape;119;p2"/>
          <p:cNvGrpSpPr/>
          <p:nvPr/>
        </p:nvGrpSpPr>
        <p:grpSpPr>
          <a:xfrm>
            <a:off x="8427261" y="4012978"/>
            <a:ext cx="747999" cy="646500"/>
            <a:chOff x="371547" y="2779501"/>
            <a:chExt cx="675890" cy="646500"/>
          </a:xfrm>
        </p:grpSpPr>
        <p:cxnSp>
          <p:nvCxnSpPr>
            <p:cNvPr id="120" name="Google Shape;120;p2"/>
            <p:cNvCxnSpPr/>
            <p:nvPr/>
          </p:nvCxnSpPr>
          <p:spPr>
            <a:xfrm>
              <a:off x="371547" y="3102667"/>
              <a:ext cx="675890" cy="443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21" name="Google Shape;121;p2"/>
            <p:cNvSpPr txBox="1"/>
            <p:nvPr/>
          </p:nvSpPr>
          <p:spPr>
            <a:xfrm>
              <a:off x="464281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2" name="Google Shape;122;p2"/>
          <p:cNvGrpSpPr/>
          <p:nvPr/>
        </p:nvGrpSpPr>
        <p:grpSpPr>
          <a:xfrm>
            <a:off x="3628601" y="4717982"/>
            <a:ext cx="3876823" cy="1064484"/>
            <a:chOff x="56496" y="1765946"/>
            <a:chExt cx="3316509" cy="869907"/>
          </a:xfrm>
        </p:grpSpPr>
        <p:cxnSp>
          <p:nvCxnSpPr>
            <p:cNvPr id="123" name="Google Shape;123;p2"/>
            <p:cNvCxnSpPr/>
            <p:nvPr/>
          </p:nvCxnSpPr>
          <p:spPr>
            <a:xfrm flipH="1" rot="10800000">
              <a:off x="56496" y="1765946"/>
              <a:ext cx="3316509" cy="869907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124" name="Google Shape;124;p2"/>
            <p:cNvSpPr txBox="1"/>
            <p:nvPr/>
          </p:nvSpPr>
          <p:spPr>
            <a:xfrm>
              <a:off x="1549496" y="1917093"/>
              <a:ext cx="3744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B’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2"/>
          <p:cNvGrpSpPr/>
          <p:nvPr/>
        </p:nvGrpSpPr>
        <p:grpSpPr>
          <a:xfrm>
            <a:off x="10097747" y="4012978"/>
            <a:ext cx="659556" cy="646500"/>
            <a:chOff x="364877" y="2779501"/>
            <a:chExt cx="574200" cy="646500"/>
          </a:xfrm>
        </p:grpSpPr>
        <p:cxnSp>
          <p:nvCxnSpPr>
            <p:cNvPr id="126" name="Google Shape;126;p2"/>
            <p:cNvCxnSpPr>
              <a:endCxn id="127" idx="3"/>
            </p:cNvCxnSpPr>
            <p:nvPr/>
          </p:nvCxnSpPr>
          <p:spPr>
            <a:xfrm flipH="1" rot="10800000">
              <a:off x="364877" y="3102751"/>
              <a:ext cx="574200" cy="30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27" name="Google Shape;127;p2"/>
            <p:cNvSpPr txBox="1"/>
            <p:nvPr/>
          </p:nvSpPr>
          <p:spPr>
            <a:xfrm>
              <a:off x="437777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2"/>
          <p:cNvGrpSpPr/>
          <p:nvPr/>
        </p:nvGrpSpPr>
        <p:grpSpPr>
          <a:xfrm>
            <a:off x="8314686" y="1542227"/>
            <a:ext cx="1311890" cy="2358121"/>
            <a:chOff x="-643051" y="1943280"/>
            <a:chExt cx="1027240" cy="1922272"/>
          </a:xfrm>
        </p:grpSpPr>
        <p:cxnSp>
          <p:nvCxnSpPr>
            <p:cNvPr id="129" name="Google Shape;129;p2"/>
            <p:cNvCxnSpPr/>
            <p:nvPr/>
          </p:nvCxnSpPr>
          <p:spPr>
            <a:xfrm>
              <a:off x="-643051" y="1943280"/>
              <a:ext cx="1027240" cy="1922272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130" name="Google Shape;130;p2"/>
            <p:cNvSpPr txBox="1"/>
            <p:nvPr/>
          </p:nvSpPr>
          <p:spPr>
            <a:xfrm>
              <a:off x="-187026" y="2660294"/>
              <a:ext cx="3744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fr-029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H’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1" name="Google Shape;131;p2"/>
          <p:cNvSpPr txBox="1"/>
          <p:nvPr/>
        </p:nvSpPr>
        <p:spPr>
          <a:xfrm>
            <a:off x="362657" y="2311892"/>
            <a:ext cx="9674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fr-029" sz="1800" u="none" cap="none" strike="noStrik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Début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 txBox="1"/>
          <p:nvPr/>
        </p:nvSpPr>
        <p:spPr>
          <a:xfrm>
            <a:off x="10712392" y="3541019"/>
            <a:ext cx="9674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1" lang="fr-029" sz="1800" u="none" cap="none" strike="noStrik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Fin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3" name="Google Shape;133;p2"/>
          <p:cNvGraphicFramePr/>
          <p:nvPr/>
        </p:nvGraphicFramePr>
        <p:xfrm>
          <a:off x="379866" y="267634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{417E9EF3-00C8-4900-ADB2-2B272118B811}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Google Shape;134;p2"/>
          <p:cNvGraphicFramePr/>
          <p:nvPr/>
        </p:nvGraphicFramePr>
        <p:xfrm>
          <a:off x="2076799" y="26706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{417E9EF3-00C8-4900-ADB2-2B272118B811}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Google Shape;135;p2"/>
          <p:cNvGraphicFramePr/>
          <p:nvPr/>
        </p:nvGraphicFramePr>
        <p:xfrm>
          <a:off x="3741995" y="268037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{417E9EF3-00C8-4900-ADB2-2B272118B811}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Google Shape;136;p2"/>
          <p:cNvGraphicFramePr/>
          <p:nvPr/>
        </p:nvGraphicFramePr>
        <p:xfrm>
          <a:off x="5367570" y="26696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{417E9EF3-00C8-4900-ADB2-2B272118B811}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18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Google Shape;137;p2"/>
          <p:cNvGraphicFramePr/>
          <p:nvPr/>
        </p:nvGraphicFramePr>
        <p:xfrm>
          <a:off x="7380368" y="11098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{417E9EF3-00C8-4900-ADB2-2B272118B811}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Google Shape;138;p2"/>
          <p:cNvGraphicFramePr/>
          <p:nvPr/>
        </p:nvGraphicFramePr>
        <p:xfrm>
          <a:off x="2706051" y="534041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{417E9EF3-00C8-4900-ADB2-2B272118B811}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" name="Google Shape;139;p2"/>
          <p:cNvGraphicFramePr/>
          <p:nvPr/>
        </p:nvGraphicFramePr>
        <p:xfrm>
          <a:off x="7484790" y="390079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{417E9EF3-00C8-4900-ADB2-2B272118B811}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18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" name="Google Shape;140;p2"/>
          <p:cNvGraphicFramePr/>
          <p:nvPr/>
        </p:nvGraphicFramePr>
        <p:xfrm>
          <a:off x="9175261" y="3905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{417E9EF3-00C8-4900-ADB2-2B272118B811}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" name="Google Shape;141;p2"/>
          <p:cNvGraphicFramePr/>
          <p:nvPr/>
        </p:nvGraphicFramePr>
        <p:xfrm>
          <a:off x="10757250" y="390034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{417E9EF3-00C8-4900-ADB2-2B272118B811}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fr-029" sz="1800" u="none" cap="none" strike="noStrike">
                          <a:solidFill>
                            <a:srgbClr val="213343"/>
                          </a:solidFill>
                        </a:rPr>
                        <a:t>35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47" name="Google Shape;147;p3"/>
          <p:cNvSpPr txBox="1"/>
          <p:nvPr/>
        </p:nvSpPr>
        <p:spPr>
          <a:xfrm>
            <a:off x="2565008" y="79512"/>
            <a:ext cx="831502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fr-029" sz="4000" u="none" cap="none" strike="noStrik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Diagramme de PERT - Instructions</a:t>
            </a:r>
            <a:endParaRPr b="0" i="0" sz="1400" u="none" cap="none" strike="noStrike">
              <a:solidFill>
                <a:srgbClr val="213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  <p:sp>
        <p:nvSpPr>
          <p:cNvPr id="149" name="Google Shape;149;p3"/>
          <p:cNvSpPr txBox="1"/>
          <p:nvPr/>
        </p:nvSpPr>
        <p:spPr>
          <a:xfrm>
            <a:off x="894520" y="992772"/>
            <a:ext cx="1061499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-029" sz="2400" u="none" cap="none" strike="noStrik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Définition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029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diagramme PERT (Programme Evaluation and Review Technic) consiste à représenter sous forme de réseau des étapes d'un projet reliées par des tâches.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029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permet de traduire la logique d'exécution du projet en exprimant les relations ou contraintes existant entre ces tâches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0" name="Google Shape;150;p3"/>
          <p:cNvGraphicFramePr/>
          <p:nvPr/>
        </p:nvGraphicFramePr>
        <p:xfrm>
          <a:off x="894520" y="37278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{FEF08404-6B94-4C22-88B2-43D95879FDEB}</a:tableStyleId>
              </a:tblPr>
              <a:tblGrid>
                <a:gridCol w="798075"/>
                <a:gridCol w="5446650"/>
              </a:tblGrid>
              <a:tr h="23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Etape</a:t>
                      </a:r>
                      <a:endParaRPr sz="1400" u="none" cap="none" strike="noStrike"/>
                    </a:p>
                  </a:txBody>
                  <a:tcPr marT="9525" marB="0" marR="9525" marL="9525" anchor="b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sz="1400" u="none" cap="none" strike="noStrike"/>
                    </a:p>
                  </a:txBody>
                  <a:tcPr marT="9525" marB="0" marR="9525" marL="9525" anchor="b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Lister les différentes tâches du projet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Estimer la durée des tâches ainsi que les dates de début au plus tôt et de fin au plus tard de celles-ci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Ordonnancer les tâches et établir les dépendances entre celles-ci s'il y en a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5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fr-029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fr-029" sz="18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Créer la représentation visuelle 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1" name="Google Shape;151;p3"/>
          <p:cNvSpPr txBox="1"/>
          <p:nvPr/>
        </p:nvSpPr>
        <p:spPr>
          <a:xfrm>
            <a:off x="894520" y="2995871"/>
            <a:ext cx="693751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-029" sz="2400" u="none" cap="none" strike="noStrik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Etapes de création d'un diagramme de PERT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22899" y="2412476"/>
            <a:ext cx="4025762" cy="4093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2022-06-04T00:28:37Z</dcterms:created>
  <dc:creator>Maureen PHIPPS</dc:creator>
</cp:coreProperties>
</file>